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2"/>
  </p:notesMasterIdLst>
  <p:handoutMasterIdLst>
    <p:handoutMasterId r:id="rId23"/>
  </p:handoutMasterIdLst>
  <p:sldIdLst>
    <p:sldId id="257" r:id="rId2"/>
    <p:sldId id="285" r:id="rId3"/>
    <p:sldId id="259" r:id="rId4"/>
    <p:sldId id="261" r:id="rId5"/>
    <p:sldId id="262" r:id="rId6"/>
    <p:sldId id="263" r:id="rId7"/>
    <p:sldId id="264" r:id="rId8"/>
    <p:sldId id="283" r:id="rId9"/>
    <p:sldId id="267" r:id="rId10"/>
    <p:sldId id="287" r:id="rId11"/>
    <p:sldId id="288" r:id="rId12"/>
    <p:sldId id="272" r:id="rId13"/>
    <p:sldId id="273" r:id="rId14"/>
    <p:sldId id="274" r:id="rId15"/>
    <p:sldId id="275" r:id="rId16"/>
    <p:sldId id="276" r:id="rId17"/>
    <p:sldId id="277" r:id="rId18"/>
    <p:sldId id="280" r:id="rId19"/>
    <p:sldId id="282" r:id="rId20"/>
    <p:sldId id="28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0" d="100"/>
          <a:sy n="60" d="100"/>
        </p:scale>
        <p:origin x="-96" y="-84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5"/>
  <c:chart>
    <c:plotArea>
      <c:layout/>
      <c:barChart>
        <c:barDir val="col"/>
        <c:grouping val="clustered"/>
        <c:ser>
          <c:idx val="0"/>
          <c:order val="0"/>
          <c:tx>
            <c:strRef>
              <c:f>Sheet1!$A$9</c:f>
              <c:strCache>
                <c:ptCount val="1"/>
                <c:pt idx="0">
                  <c:v>2000</c:v>
                </c:pt>
              </c:strCache>
            </c:strRef>
          </c:tx>
          <c:cat>
            <c:strRef>
              <c:f>Sheet1!$B$8:$F$8</c:f>
              <c:strCache>
                <c:ptCount val="5"/>
                <c:pt idx="0">
                  <c:v>Bank</c:v>
                </c:pt>
                <c:pt idx="1">
                  <c:v>Credit Union</c:v>
                </c:pt>
                <c:pt idx="2">
                  <c:v>Non-Bank Financial Institution</c:v>
                </c:pt>
                <c:pt idx="3">
                  <c:v>NGO</c:v>
                </c:pt>
                <c:pt idx="4">
                  <c:v>Rural Bank</c:v>
                </c:pt>
              </c:strCache>
            </c:strRef>
          </c:cat>
          <c:val>
            <c:numRef>
              <c:f>Sheet1!$B$9:$F$9</c:f>
              <c:numCache>
                <c:formatCode>0%</c:formatCode>
                <c:ptCount val="5"/>
                <c:pt idx="0">
                  <c:v>0.14213197969543148</c:v>
                </c:pt>
                <c:pt idx="1">
                  <c:v>0.10659898477157394</c:v>
                </c:pt>
                <c:pt idx="2">
                  <c:v>0.30456852791878325</c:v>
                </c:pt>
                <c:pt idx="3">
                  <c:v>0.42639593908629442</c:v>
                </c:pt>
                <c:pt idx="4">
                  <c:v>2.0304568527918801E-2</c:v>
                </c:pt>
              </c:numCache>
            </c:numRef>
          </c:val>
        </c:ser>
        <c:ser>
          <c:idx val="1"/>
          <c:order val="1"/>
          <c:tx>
            <c:strRef>
              <c:f>Sheet1!$A$10</c:f>
              <c:strCache>
                <c:ptCount val="1"/>
                <c:pt idx="0">
                  <c:v>2009</c:v>
                </c:pt>
              </c:strCache>
            </c:strRef>
          </c:tx>
          <c:cat>
            <c:strRef>
              <c:f>Sheet1!$B$8:$F$8</c:f>
              <c:strCache>
                <c:ptCount val="5"/>
                <c:pt idx="0">
                  <c:v>Bank</c:v>
                </c:pt>
                <c:pt idx="1">
                  <c:v>Credit Union</c:v>
                </c:pt>
                <c:pt idx="2">
                  <c:v>Non-Bank Financial Institution</c:v>
                </c:pt>
                <c:pt idx="3">
                  <c:v>NGO</c:v>
                </c:pt>
                <c:pt idx="4">
                  <c:v>Rural Bank</c:v>
                </c:pt>
              </c:strCache>
            </c:strRef>
          </c:cat>
          <c:val>
            <c:numRef>
              <c:f>Sheet1!$B$10:$F$10</c:f>
              <c:numCache>
                <c:formatCode>0%</c:formatCode>
                <c:ptCount val="5"/>
                <c:pt idx="0">
                  <c:v>7.2972972972972991E-2</c:v>
                </c:pt>
                <c:pt idx="1">
                  <c:v>0.13693693693693751</c:v>
                </c:pt>
                <c:pt idx="2">
                  <c:v>0.35675675675675678</c:v>
                </c:pt>
                <c:pt idx="3">
                  <c:v>0.37567567567567767</c:v>
                </c:pt>
                <c:pt idx="4">
                  <c:v>5.7657657657657797E-2</c:v>
                </c:pt>
              </c:numCache>
            </c:numRef>
          </c:val>
        </c:ser>
        <c:axId val="100254080"/>
        <c:axId val="100255616"/>
      </c:barChart>
      <c:catAx>
        <c:axId val="100254080"/>
        <c:scaling>
          <c:orientation val="minMax"/>
        </c:scaling>
        <c:axPos val="b"/>
        <c:tickLblPos val="nextTo"/>
        <c:crossAx val="100255616"/>
        <c:crosses val="autoZero"/>
        <c:auto val="1"/>
        <c:lblAlgn val="ctr"/>
        <c:lblOffset val="100"/>
      </c:catAx>
      <c:valAx>
        <c:axId val="100255616"/>
        <c:scaling>
          <c:orientation val="minMax"/>
        </c:scaling>
        <c:axPos val="l"/>
        <c:majorGridlines/>
        <c:numFmt formatCode="0%" sourceLinked="1"/>
        <c:tickLblPos val="nextTo"/>
        <c:crossAx val="100254080"/>
        <c:crosses val="autoZero"/>
        <c:crossBetween val="between"/>
      </c:valAx>
    </c:plotArea>
    <c:legend>
      <c:legendPos val="r"/>
      <c:layout/>
    </c:legend>
    <c:plotVisOnly val="1"/>
  </c:chart>
  <c:txPr>
    <a:bodyPr/>
    <a:lstStyle/>
    <a:p>
      <a:pPr>
        <a:defRPr sz="1400"/>
      </a:pPr>
      <a:endParaRPr lang="en-US"/>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TT"/>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16A6571-05EE-479A-B211-D0C1874CCB58}" type="datetimeFigureOut">
              <a:rPr lang="en-US" smtClean="0"/>
              <a:pPr/>
              <a:t>6/30/2011</a:t>
            </a:fld>
            <a:endParaRPr lang="en-TT"/>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TT"/>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C72112E-652A-4509-812F-77FF2EC51EF6}" type="slidenum">
              <a:rPr lang="en-TT" smtClean="0"/>
              <a:pPr/>
              <a:t>‹#›</a:t>
            </a:fld>
            <a:endParaRPr lang="en-TT"/>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TT"/>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0DF6C7-82B0-456C-B8AD-AD004FEF8D08}" type="datetimeFigureOut">
              <a:rPr lang="en-US" smtClean="0"/>
              <a:pPr/>
              <a:t>6/30/2011</a:t>
            </a:fld>
            <a:endParaRPr lang="en-TT"/>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TT"/>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TT"/>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TT"/>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0B9459C-7F77-4417-A32D-E6CA7263ECC1}" type="slidenum">
              <a:rPr lang="en-TT" smtClean="0"/>
              <a:pPr/>
              <a:t>‹#›</a:t>
            </a:fld>
            <a:endParaRPr lang="en-T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477BB5A-45F6-44DB-9B39-1766E9EFABEE}" type="slidenum">
              <a:rPr lang="en-TT" smtClean="0"/>
              <a:pPr/>
              <a:t>1</a:t>
            </a:fld>
            <a:endParaRPr lang="en-TT"/>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477BB5A-45F6-44DB-9B39-1766E9EFABEE}" type="slidenum">
              <a:rPr lang="en-TT" smtClean="0"/>
              <a:pPr/>
              <a:t>12</a:t>
            </a:fld>
            <a:endParaRPr lang="en-TT"/>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TT" sz="1200" kern="1200" dirty="0" smtClean="0">
                <a:solidFill>
                  <a:schemeClr val="tx1"/>
                </a:solidFill>
                <a:latin typeface="+mn-lt"/>
                <a:ea typeface="+mn-ea"/>
                <a:cs typeface="+mn-cs"/>
              </a:rPr>
              <a:t>In the Caribbean where MFIs are few in number and are mainly focussed on providing credit services, microfinance presents little or no risk to the stability of the financial sector. It may be as a result of this that the islands have not concentrated efforts on establishing an adequate regulatory framework or on institutional development. </a:t>
            </a:r>
            <a:endParaRPr lang="en-TT" dirty="0"/>
          </a:p>
        </p:txBody>
      </p:sp>
      <p:sp>
        <p:nvSpPr>
          <p:cNvPr id="4" name="Slide Number Placeholder 3"/>
          <p:cNvSpPr>
            <a:spLocks noGrp="1"/>
          </p:cNvSpPr>
          <p:nvPr>
            <p:ph type="sldNum" sz="quarter" idx="10"/>
          </p:nvPr>
        </p:nvSpPr>
        <p:spPr/>
        <p:txBody>
          <a:bodyPr/>
          <a:lstStyle/>
          <a:p>
            <a:fld id="{8477BB5A-45F6-44DB-9B39-1766E9EFABEE}" type="slidenum">
              <a:rPr lang="en-TT" smtClean="0"/>
              <a:pPr/>
              <a:t>13</a:t>
            </a:fld>
            <a:endParaRPr lang="en-TT"/>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TT" sz="1200" kern="1200" dirty="0" smtClean="0">
                <a:solidFill>
                  <a:schemeClr val="tx1"/>
                </a:solidFill>
                <a:latin typeface="+mn-lt"/>
                <a:ea typeface="+mn-ea"/>
                <a:cs typeface="+mn-cs"/>
              </a:rPr>
              <a:t>. Many donor funded programs operate in remote geographic areas close to their target client. Such a program operates in Trinidad and Tobago as a partnership between the United Nations Development Program (UNDP) and the Ministry of Social Development. This project has established eight community-led Micro Credit Facilities in six of the fourteen regional districts in Trinidad and Tobago.  The project aims to improve the living standards of economically vulnerable groups through community empowerment and entrepreneurial development.  It provides on-lending funds and business development support services to facilitate direct community involvement in entrepreneurial development and the promotion of sustainable livelihood opportunities at the community level as a strategy to reduce poverty (UNDP Trinidad and Tobago 2011). </a:t>
            </a:r>
            <a:endParaRPr lang="en-TT" dirty="0"/>
          </a:p>
        </p:txBody>
      </p:sp>
      <p:sp>
        <p:nvSpPr>
          <p:cNvPr id="4" name="Slide Number Placeholder 3"/>
          <p:cNvSpPr>
            <a:spLocks noGrp="1"/>
          </p:cNvSpPr>
          <p:nvPr>
            <p:ph type="sldNum" sz="quarter" idx="10"/>
          </p:nvPr>
        </p:nvSpPr>
        <p:spPr/>
        <p:txBody>
          <a:bodyPr/>
          <a:lstStyle/>
          <a:p>
            <a:fld id="{8477BB5A-45F6-44DB-9B39-1766E9EFABEE}" type="slidenum">
              <a:rPr lang="en-TT" smtClean="0"/>
              <a:pPr/>
              <a:t>14</a:t>
            </a:fld>
            <a:endParaRPr lang="en-TT"/>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477BB5A-45F6-44DB-9B39-1766E9EFABEE}" type="slidenum">
              <a:rPr lang="en-TT" smtClean="0"/>
              <a:pPr/>
              <a:t>15</a:t>
            </a:fld>
            <a:endParaRPr lang="en-TT"/>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TT" sz="1200" kern="1200" dirty="0" smtClean="0">
                <a:solidFill>
                  <a:schemeClr val="tx1"/>
                </a:solidFill>
                <a:latin typeface="+mn-lt"/>
                <a:ea typeface="+mn-ea"/>
                <a:cs typeface="+mn-cs"/>
              </a:rPr>
              <a:t>Meagher et al. (2006) in a study of microfinance regulation in Ghana, noted that the Ghanaian government’s focus over the period 2002-3 to expand directly subsidized credit programs was not consistent with best practices in microfinance and worked to undermine the development of the microfinance industry. This problem is further complicated by the shifting priorities on policies such as microcredit funding as government regimes change.</a:t>
            </a:r>
          </a:p>
          <a:p>
            <a:endParaRPr lang="en-TT" dirty="0"/>
          </a:p>
        </p:txBody>
      </p:sp>
      <p:sp>
        <p:nvSpPr>
          <p:cNvPr id="4" name="Slide Number Placeholder 3"/>
          <p:cNvSpPr>
            <a:spLocks noGrp="1"/>
          </p:cNvSpPr>
          <p:nvPr>
            <p:ph type="sldNum" sz="quarter" idx="10"/>
          </p:nvPr>
        </p:nvSpPr>
        <p:spPr/>
        <p:txBody>
          <a:bodyPr/>
          <a:lstStyle/>
          <a:p>
            <a:fld id="{8477BB5A-45F6-44DB-9B39-1766E9EFABEE}" type="slidenum">
              <a:rPr lang="en-TT" smtClean="0"/>
              <a:pPr/>
              <a:t>16</a:t>
            </a:fld>
            <a:endParaRPr lang="en-TT"/>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TT" sz="1200" kern="1200" dirty="0" smtClean="0">
                <a:solidFill>
                  <a:schemeClr val="tx1"/>
                </a:solidFill>
                <a:latin typeface="+mn-lt"/>
                <a:ea typeface="+mn-ea"/>
                <a:cs typeface="+mn-cs"/>
              </a:rPr>
              <a:t>Microfinance in the Caribbean region is often misunderstood, and is generally taken to mean giving money to the poor. A clear definition of what microfinance is, what it is supposed to achieve and what activities or services fall under the microfinance umbrella must be formulated. </a:t>
            </a:r>
          </a:p>
          <a:p>
            <a:endParaRPr lang="en-TT"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TT" sz="1200" kern="1200" dirty="0" smtClean="0">
                <a:solidFill>
                  <a:schemeClr val="tx1"/>
                </a:solidFill>
                <a:latin typeface="+mn-lt"/>
                <a:ea typeface="+mn-ea"/>
                <a:cs typeface="+mn-cs"/>
              </a:rPr>
              <a:t>State of the industry analysis will also enable policy makers to classify MFIs into key groupings either based on their activities or legal form. These groupings can then be assessed for readiness to become regulated. Unless an MFI can demonstrate an ability to operate profitably it should not be considered a candidate for regulation. </a:t>
            </a:r>
          </a:p>
          <a:p>
            <a:pPr marL="0" marR="0" indent="0" algn="l" defTabSz="914400" rtl="0" eaLnBrk="1" fontAlgn="auto" latinLnBrk="0" hangingPunct="1">
              <a:lnSpc>
                <a:spcPct val="100000"/>
              </a:lnSpc>
              <a:spcBef>
                <a:spcPts val="0"/>
              </a:spcBef>
              <a:spcAft>
                <a:spcPts val="0"/>
              </a:spcAft>
              <a:buClrTx/>
              <a:buSzTx/>
              <a:buFontTx/>
              <a:buNone/>
              <a:tabLst/>
              <a:defRPr/>
            </a:pPr>
            <a:endParaRPr lang="en-TT"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TT" sz="1200" dirty="0" smtClean="0"/>
              <a:t>Keys findings for MFIs are their level of financial sustainability, sources of funding, risk to the stability of the financial system and readiness and desire to operate in a regulated environment</a:t>
            </a:r>
            <a:endParaRPr lang="en-TT" sz="1200" kern="1200" dirty="0" smtClean="0">
              <a:solidFill>
                <a:schemeClr val="tx1"/>
              </a:solidFill>
              <a:latin typeface="+mn-lt"/>
              <a:ea typeface="+mn-ea"/>
              <a:cs typeface="+mn-cs"/>
            </a:endParaRPr>
          </a:p>
          <a:p>
            <a:endParaRPr lang="en-TT" dirty="0"/>
          </a:p>
        </p:txBody>
      </p:sp>
      <p:sp>
        <p:nvSpPr>
          <p:cNvPr id="4" name="Slide Number Placeholder 3"/>
          <p:cNvSpPr>
            <a:spLocks noGrp="1"/>
          </p:cNvSpPr>
          <p:nvPr>
            <p:ph type="sldNum" sz="quarter" idx="10"/>
          </p:nvPr>
        </p:nvSpPr>
        <p:spPr/>
        <p:txBody>
          <a:bodyPr/>
          <a:lstStyle/>
          <a:p>
            <a:fld id="{8477BB5A-45F6-44DB-9B39-1766E9EFABEE}" type="slidenum">
              <a:rPr lang="en-TT" smtClean="0"/>
              <a:pPr/>
              <a:t>17</a:t>
            </a:fld>
            <a:endParaRPr lang="en-TT"/>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TT" sz="1200" kern="1200" dirty="0" smtClean="0">
                <a:solidFill>
                  <a:schemeClr val="tx1"/>
                </a:solidFill>
                <a:latin typeface="+mn-lt"/>
                <a:ea typeface="+mn-ea"/>
                <a:cs typeface="+mn-cs"/>
              </a:rPr>
              <a:t>In Cambodia CAR for NBFIs is 20 percent and liquidity requirements are 100 percent, whilst for commercial banks it is 15 percent and 50 percent respectively and the reserve requirement for NBFIs is 5 percent while it is 8 percent for traditional banks.</a:t>
            </a:r>
          </a:p>
          <a:p>
            <a:endParaRPr lang="en-TT" sz="1200" kern="1200" dirty="0" smtClean="0">
              <a:solidFill>
                <a:schemeClr val="tx1"/>
              </a:solidFill>
              <a:latin typeface="+mn-lt"/>
              <a:ea typeface="+mn-ea"/>
              <a:cs typeface="+mn-cs"/>
            </a:endParaRPr>
          </a:p>
          <a:p>
            <a:r>
              <a:rPr lang="en-TT" sz="1200" kern="1200" dirty="0" smtClean="0">
                <a:solidFill>
                  <a:schemeClr val="tx1"/>
                </a:solidFill>
                <a:latin typeface="+mn-lt"/>
                <a:ea typeface="+mn-ea"/>
                <a:cs typeface="+mn-cs"/>
              </a:rPr>
              <a:t>Here the National Bank of Cambodia has issued regulation of no interest rate cap on microfinance operators; however the Bank stipulates that the method of interest rate calculation must be on a ‘declining-balance method.’ Additionally all licensed MFIs have joined the Cambodian Microfinance Association which embraces as one of its aims to not use interest rates as a completive tool to attract customers (</a:t>
            </a:r>
            <a:r>
              <a:rPr lang="en-TT" sz="1200" kern="1200" dirty="0" err="1" smtClean="0">
                <a:solidFill>
                  <a:schemeClr val="tx1"/>
                </a:solidFill>
                <a:latin typeface="+mn-lt"/>
                <a:ea typeface="+mn-ea"/>
                <a:cs typeface="+mn-cs"/>
              </a:rPr>
              <a:t>Vada</a:t>
            </a:r>
            <a:r>
              <a:rPr lang="en-TT" sz="1200" kern="1200" dirty="0" smtClean="0">
                <a:solidFill>
                  <a:schemeClr val="tx1"/>
                </a:solidFill>
                <a:latin typeface="+mn-lt"/>
                <a:ea typeface="+mn-ea"/>
                <a:cs typeface="+mn-cs"/>
              </a:rPr>
              <a:t> 2010). </a:t>
            </a:r>
            <a:endParaRPr lang="en-TT" dirty="0"/>
          </a:p>
        </p:txBody>
      </p:sp>
      <p:sp>
        <p:nvSpPr>
          <p:cNvPr id="4" name="Slide Number Placeholder 3"/>
          <p:cNvSpPr>
            <a:spLocks noGrp="1"/>
          </p:cNvSpPr>
          <p:nvPr>
            <p:ph type="sldNum" sz="quarter" idx="10"/>
          </p:nvPr>
        </p:nvSpPr>
        <p:spPr/>
        <p:txBody>
          <a:bodyPr/>
          <a:lstStyle/>
          <a:p>
            <a:fld id="{8477BB5A-45F6-44DB-9B39-1766E9EFABEE}" type="slidenum">
              <a:rPr lang="en-TT" smtClean="0"/>
              <a:pPr/>
              <a:t>18</a:t>
            </a:fld>
            <a:endParaRPr lang="en-TT"/>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477BB5A-45F6-44DB-9B39-1766E9EFABEE}" type="slidenum">
              <a:rPr lang="en-TT" smtClean="0"/>
              <a:pPr/>
              <a:t>19</a:t>
            </a:fld>
            <a:endParaRPr lang="en-T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TT" sz="1200" kern="1200" dirty="0" smtClean="0">
                <a:solidFill>
                  <a:schemeClr val="tx1"/>
                </a:solidFill>
                <a:latin typeface="+mn-lt"/>
                <a:ea typeface="+mn-ea"/>
                <a:cs typeface="+mn-cs"/>
              </a:rPr>
              <a:t>MF services include loans, savings, money transfers and microinsurance</a:t>
            </a:r>
            <a:endParaRPr lang="en-TT" dirty="0"/>
          </a:p>
        </p:txBody>
      </p:sp>
      <p:sp>
        <p:nvSpPr>
          <p:cNvPr id="4" name="Slide Number Placeholder 3"/>
          <p:cNvSpPr>
            <a:spLocks noGrp="1"/>
          </p:cNvSpPr>
          <p:nvPr>
            <p:ph type="sldNum" sz="quarter" idx="10"/>
          </p:nvPr>
        </p:nvSpPr>
        <p:spPr/>
        <p:txBody>
          <a:bodyPr/>
          <a:lstStyle/>
          <a:p>
            <a:fld id="{8477BB5A-45F6-44DB-9B39-1766E9EFABEE}" type="slidenum">
              <a:rPr lang="en-TT" smtClean="0"/>
              <a:pPr/>
              <a:t>3</a:t>
            </a:fld>
            <a:endParaRPr lang="en-T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TT" sz="1200" kern="1200" dirty="0" smtClean="0">
                <a:solidFill>
                  <a:schemeClr val="tx1"/>
                </a:solidFill>
                <a:latin typeface="+mn-lt"/>
                <a:ea typeface="+mn-ea"/>
                <a:cs typeface="+mn-cs"/>
              </a:rPr>
              <a:t>To aid the regulation of microfinance operations the Consultative Group to Assist the Poor (CGAP) in 2003 published guidelines on regulation and supervision of microfinance. These principles were adopted by the CGAP’s donor members</a:t>
            </a:r>
            <a:r>
              <a:rPr lang="en-TT" dirty="0" smtClean="0"/>
              <a:t> </a:t>
            </a:r>
            <a:r>
              <a:rPr lang="en-TT" sz="1200" kern="1200" dirty="0" smtClean="0">
                <a:solidFill>
                  <a:schemeClr val="tx1"/>
                </a:solidFill>
                <a:latin typeface="+mn-lt"/>
                <a:ea typeface="+mn-ea"/>
                <a:cs typeface="+mn-cs"/>
              </a:rPr>
              <a:t>CGAP is an independent policy and research centre dedicated to advancing financial access for the world's poor. It is supported by over 30 development agencies and private foundations. Housed at the World Bank, CGAP provides market intelligence, promotes standards, develops innovative solutions and offers advisory services to governments, microfinance providers, donors, and investors (CGAP 2011)</a:t>
            </a:r>
          </a:p>
          <a:p>
            <a:pPr marL="0" marR="0" indent="0" algn="l" defTabSz="914400" rtl="0" eaLnBrk="1" fontAlgn="auto" latinLnBrk="0" hangingPunct="1">
              <a:lnSpc>
                <a:spcPct val="100000"/>
              </a:lnSpc>
              <a:spcBef>
                <a:spcPts val="0"/>
              </a:spcBef>
              <a:spcAft>
                <a:spcPts val="0"/>
              </a:spcAft>
              <a:buClrTx/>
              <a:buSzTx/>
              <a:buFontTx/>
              <a:buNone/>
              <a:tabLst/>
              <a:defRPr/>
            </a:pPr>
            <a:r>
              <a:rPr lang="en-TT" sz="1200" kern="1200" baseline="30000" dirty="0" smtClean="0">
                <a:solidFill>
                  <a:schemeClr val="tx1"/>
                </a:solidFill>
                <a:latin typeface="+mn-lt"/>
                <a:ea typeface="+mn-ea"/>
                <a:cs typeface="+mn-cs"/>
              </a:rPr>
              <a:t>CGAP is an independent policy and research centre dedicated to advancing financial access for the world's poor. It is supported by over 30 development agencies and private foundations. Housed at the World Bank, CGAP provides market intelligence, promotes standards, develops innovative solutions and offers advisory services to governments, microfinance providers, donors, and investors (CGAP 2011)</a:t>
            </a:r>
          </a:p>
          <a:p>
            <a:endParaRPr lang="en-TT" sz="1200" kern="1200" dirty="0" smtClean="0">
              <a:solidFill>
                <a:schemeClr val="tx1"/>
              </a:solidFill>
              <a:latin typeface="+mn-lt"/>
              <a:ea typeface="+mn-ea"/>
              <a:cs typeface="+mn-cs"/>
            </a:endParaRPr>
          </a:p>
          <a:p>
            <a:r>
              <a:rPr lang="en-TT" sz="1200" kern="1200" dirty="0" smtClean="0">
                <a:solidFill>
                  <a:schemeClr val="tx1"/>
                </a:solidFill>
                <a:latin typeface="+mn-lt"/>
                <a:ea typeface="+mn-ea"/>
                <a:cs typeface="+mn-cs"/>
              </a:rPr>
              <a:t> </a:t>
            </a:r>
          </a:p>
          <a:p>
            <a:endParaRPr lang="en-TT" dirty="0"/>
          </a:p>
        </p:txBody>
      </p:sp>
      <p:sp>
        <p:nvSpPr>
          <p:cNvPr id="4" name="Slide Number Placeholder 3"/>
          <p:cNvSpPr>
            <a:spLocks noGrp="1"/>
          </p:cNvSpPr>
          <p:nvPr>
            <p:ph type="sldNum" sz="quarter" idx="10"/>
          </p:nvPr>
        </p:nvSpPr>
        <p:spPr/>
        <p:txBody>
          <a:bodyPr/>
          <a:lstStyle/>
          <a:p>
            <a:fld id="{8477BB5A-45F6-44DB-9B39-1766E9EFABEE}" type="slidenum">
              <a:rPr lang="en-TT" smtClean="0"/>
              <a:pPr/>
              <a:t>4</a:t>
            </a:fld>
            <a:endParaRPr lang="en-T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TT" dirty="0" smtClean="0"/>
              <a:t>Complex Expensive &amp; burdensome, administered by specialized</a:t>
            </a:r>
            <a:r>
              <a:rPr lang="en-TT" baseline="0" dirty="0" smtClean="0"/>
              <a:t> financial body</a:t>
            </a:r>
            <a:endParaRPr lang="en-TT" dirty="0"/>
          </a:p>
        </p:txBody>
      </p:sp>
      <p:sp>
        <p:nvSpPr>
          <p:cNvPr id="4" name="Slide Number Placeholder 3"/>
          <p:cNvSpPr>
            <a:spLocks noGrp="1"/>
          </p:cNvSpPr>
          <p:nvPr>
            <p:ph type="sldNum" sz="quarter" idx="10"/>
          </p:nvPr>
        </p:nvSpPr>
        <p:spPr/>
        <p:txBody>
          <a:bodyPr/>
          <a:lstStyle/>
          <a:p>
            <a:fld id="{8477BB5A-45F6-44DB-9B39-1766E9EFABEE}" type="slidenum">
              <a:rPr lang="en-TT" smtClean="0"/>
              <a:pPr/>
              <a:t>5</a:t>
            </a:fld>
            <a:endParaRPr lang="en-TT"/>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None/>
            </a:pPr>
            <a:r>
              <a:rPr lang="en-TT" b="1" i="1" dirty="0" smtClean="0"/>
              <a:t>Non-prudential regulation &amp; supervision</a:t>
            </a:r>
            <a:r>
              <a:rPr lang="en-TT" b="1" i="1" baseline="0" dirty="0" smtClean="0"/>
              <a:t> - </a:t>
            </a:r>
            <a:r>
              <a:rPr lang="en-TT" dirty="0" smtClean="0"/>
              <a:t>does not address the financial soundness of individual financial institutions</a:t>
            </a:r>
          </a:p>
          <a:p>
            <a:endParaRPr lang="en-TT" dirty="0"/>
          </a:p>
        </p:txBody>
      </p:sp>
      <p:sp>
        <p:nvSpPr>
          <p:cNvPr id="4" name="Slide Number Placeholder 3"/>
          <p:cNvSpPr>
            <a:spLocks noGrp="1"/>
          </p:cNvSpPr>
          <p:nvPr>
            <p:ph type="sldNum" sz="quarter" idx="10"/>
          </p:nvPr>
        </p:nvSpPr>
        <p:spPr/>
        <p:txBody>
          <a:bodyPr/>
          <a:lstStyle/>
          <a:p>
            <a:fld id="{8477BB5A-45F6-44DB-9B39-1766E9EFABEE}" type="slidenum">
              <a:rPr lang="en-TT" smtClean="0"/>
              <a:pPr/>
              <a:t>6</a:t>
            </a:fld>
            <a:endParaRPr lang="en-TT"/>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TT" sz="1200" kern="1200" dirty="0" smtClean="0">
                <a:solidFill>
                  <a:schemeClr val="tx1"/>
                </a:solidFill>
                <a:latin typeface="+mn-lt"/>
                <a:ea typeface="+mn-ea"/>
                <a:cs typeface="+mn-cs"/>
              </a:rPr>
              <a:t>Self-Regulation: this requires a competent independent board with authority to hold management accountable, sound internal control and risk management policies and external auditors knowledgeable in the field of microfinance. These three factors must work together with transparent disclosure. NGOs styled MFIs generally tend to practice self regulation, as do informal institutions, like rotating savings plans (</a:t>
            </a:r>
            <a:r>
              <a:rPr lang="en-TT" sz="1200" kern="1200" dirty="0" err="1" smtClean="0">
                <a:solidFill>
                  <a:schemeClr val="tx1"/>
                </a:solidFill>
                <a:latin typeface="+mn-lt"/>
                <a:ea typeface="+mn-ea"/>
                <a:cs typeface="+mn-cs"/>
              </a:rPr>
              <a:t>Sou</a:t>
            </a:r>
            <a:r>
              <a:rPr lang="en-TT" sz="1200" kern="1200" dirty="0" smtClean="0">
                <a:solidFill>
                  <a:schemeClr val="tx1"/>
                </a:solidFill>
                <a:latin typeface="+mn-lt"/>
                <a:ea typeface="+mn-ea"/>
                <a:cs typeface="+mn-cs"/>
              </a:rPr>
              <a:t> </a:t>
            </a:r>
            <a:r>
              <a:rPr lang="en-TT" sz="1200" kern="1200" dirty="0" err="1" smtClean="0">
                <a:solidFill>
                  <a:schemeClr val="tx1"/>
                </a:solidFill>
                <a:latin typeface="+mn-lt"/>
                <a:ea typeface="+mn-ea"/>
                <a:cs typeface="+mn-cs"/>
              </a:rPr>
              <a:t>Sou</a:t>
            </a:r>
            <a:r>
              <a:rPr lang="en-TT" sz="1200" kern="1200" dirty="0" smtClean="0">
                <a:solidFill>
                  <a:schemeClr val="tx1"/>
                </a:solidFill>
                <a:latin typeface="+mn-lt"/>
                <a:ea typeface="+mn-ea"/>
                <a:cs typeface="+mn-cs"/>
              </a:rPr>
              <a:t> in the Caribbean).</a:t>
            </a:r>
          </a:p>
          <a:p>
            <a:pPr marL="0" marR="0" lvl="0" indent="0" algn="l" defTabSz="914400" rtl="0" eaLnBrk="1" fontAlgn="auto" latinLnBrk="0" hangingPunct="1">
              <a:lnSpc>
                <a:spcPct val="100000"/>
              </a:lnSpc>
              <a:spcBef>
                <a:spcPts val="0"/>
              </a:spcBef>
              <a:spcAft>
                <a:spcPts val="0"/>
              </a:spcAft>
              <a:buClrTx/>
              <a:buSzTx/>
              <a:buFontTx/>
              <a:buNone/>
              <a:tabLst/>
              <a:defRPr/>
            </a:pPr>
            <a:r>
              <a:rPr lang="en-TT" sz="1200" kern="1200" dirty="0" smtClean="0">
                <a:solidFill>
                  <a:schemeClr val="tx1"/>
                </a:solidFill>
                <a:latin typeface="+mn-lt"/>
                <a:ea typeface="+mn-ea"/>
                <a:cs typeface="+mn-cs"/>
              </a:rPr>
              <a:t>Blended approach: a mix of self-regulation and part supervision by a third party. Regulation and supervision generally take the form of operational standards designed and enforced by an industry umbrella body or apex organization. Apex organizations are usually government sponsored creating the potential for much government interference. In India for example the operations of the National Bank for Agriculture and Rural Development (NABARD) as an apex organization is subject to much government interference while in Bangladesh the domestic apex organization </a:t>
            </a:r>
            <a:r>
              <a:rPr lang="en-TT" sz="1200" kern="1200" dirty="0" err="1" smtClean="0">
                <a:solidFill>
                  <a:schemeClr val="tx1"/>
                </a:solidFill>
                <a:latin typeface="+mn-lt"/>
                <a:ea typeface="+mn-ea"/>
                <a:cs typeface="+mn-cs"/>
              </a:rPr>
              <a:t>Palli</a:t>
            </a:r>
            <a:r>
              <a:rPr lang="en-TT" sz="1200" kern="1200" dirty="0" smtClean="0">
                <a:solidFill>
                  <a:schemeClr val="tx1"/>
                </a:solidFill>
                <a:latin typeface="+mn-lt"/>
                <a:ea typeface="+mn-ea"/>
                <a:cs typeface="+mn-cs"/>
              </a:rPr>
              <a:t> Karma </a:t>
            </a:r>
            <a:r>
              <a:rPr lang="en-TT" sz="1200" kern="1200" dirty="0" err="1" smtClean="0">
                <a:solidFill>
                  <a:schemeClr val="tx1"/>
                </a:solidFill>
                <a:latin typeface="+mn-lt"/>
                <a:ea typeface="+mn-ea"/>
                <a:cs typeface="+mn-cs"/>
              </a:rPr>
              <a:t>Shahayak</a:t>
            </a:r>
            <a:r>
              <a:rPr lang="en-TT" sz="1200" kern="1200" dirty="0" smtClean="0">
                <a:solidFill>
                  <a:schemeClr val="tx1"/>
                </a:solidFill>
                <a:latin typeface="+mn-lt"/>
                <a:ea typeface="+mn-ea"/>
                <a:cs typeface="+mn-cs"/>
              </a:rPr>
              <a:t> Foundation (PKSF) despite being government sponsored has been able to execute its functions autonomously (</a:t>
            </a:r>
            <a:r>
              <a:rPr lang="en-TT" sz="1200" kern="1200" dirty="0" err="1" smtClean="0">
                <a:solidFill>
                  <a:schemeClr val="tx1"/>
                </a:solidFill>
                <a:latin typeface="+mn-lt"/>
                <a:ea typeface="+mn-ea"/>
                <a:cs typeface="+mn-cs"/>
              </a:rPr>
              <a:t>Haq</a:t>
            </a:r>
            <a:r>
              <a:rPr lang="en-TT" sz="1200" kern="1200" dirty="0" smtClean="0">
                <a:solidFill>
                  <a:schemeClr val="tx1"/>
                </a:solidFill>
                <a:latin typeface="+mn-lt"/>
                <a:ea typeface="+mn-ea"/>
                <a:cs typeface="+mn-cs"/>
              </a:rPr>
              <a:t> et al. 2008).</a:t>
            </a:r>
          </a:p>
          <a:p>
            <a:pPr marL="0" marR="0" lvl="0" indent="0" algn="l" defTabSz="914400" rtl="0" eaLnBrk="1" fontAlgn="auto" latinLnBrk="0" hangingPunct="1">
              <a:lnSpc>
                <a:spcPct val="100000"/>
              </a:lnSpc>
              <a:spcBef>
                <a:spcPts val="0"/>
              </a:spcBef>
              <a:spcAft>
                <a:spcPts val="0"/>
              </a:spcAft>
              <a:buClrTx/>
              <a:buSzTx/>
              <a:buFontTx/>
              <a:buNone/>
              <a:tabLst/>
              <a:defRPr/>
            </a:pPr>
            <a:r>
              <a:rPr lang="en-TT" sz="1200" kern="1200" dirty="0" smtClean="0">
                <a:solidFill>
                  <a:schemeClr val="tx1"/>
                </a:solidFill>
                <a:latin typeface="+mn-lt"/>
                <a:ea typeface="+mn-ea"/>
                <a:cs typeface="+mn-cs"/>
              </a:rPr>
              <a:t>BancoSol in Bolivia was the first MFI to be registered in 1992 as a bank under existing banking regulations.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TT" sz="1200" kern="1200" dirty="0" smtClean="0">
              <a:solidFill>
                <a:schemeClr val="tx1"/>
              </a:solidFill>
              <a:latin typeface="+mn-lt"/>
              <a:ea typeface="+mn-ea"/>
              <a:cs typeface="+mn-cs"/>
            </a:endParaRPr>
          </a:p>
          <a:p>
            <a:endParaRPr lang="en-TT" dirty="0"/>
          </a:p>
        </p:txBody>
      </p:sp>
      <p:sp>
        <p:nvSpPr>
          <p:cNvPr id="4" name="Slide Number Placeholder 3"/>
          <p:cNvSpPr>
            <a:spLocks noGrp="1"/>
          </p:cNvSpPr>
          <p:nvPr>
            <p:ph type="sldNum" sz="quarter" idx="10"/>
          </p:nvPr>
        </p:nvSpPr>
        <p:spPr/>
        <p:txBody>
          <a:bodyPr/>
          <a:lstStyle/>
          <a:p>
            <a:fld id="{8477BB5A-45F6-44DB-9B39-1766E9EFABEE}" type="slidenum">
              <a:rPr lang="en-TT" smtClean="0"/>
              <a:pPr/>
              <a:t>7</a:t>
            </a:fld>
            <a:endParaRPr lang="en-TT"/>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None/>
            </a:pPr>
            <a:r>
              <a:rPr lang="en-TT" b="1" i="1" dirty="0" smtClean="0"/>
              <a:t>Growth in the Microfinance Sector</a:t>
            </a:r>
            <a:endParaRPr lang="en-TT" i="1" dirty="0" smtClean="0"/>
          </a:p>
          <a:p>
            <a:r>
              <a:rPr lang="en-TT" dirty="0" smtClean="0"/>
              <a:t>The 2009 Microcredit Summit Report showed:</a:t>
            </a:r>
          </a:p>
          <a:p>
            <a:pPr lvl="1"/>
            <a:r>
              <a:rPr lang="en-TT" dirty="0" smtClean="0"/>
              <a:t>83% increase in MFIs reporting to the summit </a:t>
            </a:r>
          </a:p>
          <a:p>
            <a:pPr lvl="1"/>
            <a:r>
              <a:rPr lang="en-TT" dirty="0" smtClean="0"/>
              <a:t>91% percent increase in the number of clients accessing the services </a:t>
            </a:r>
          </a:p>
          <a:p>
            <a:pPr lvl="1"/>
            <a:r>
              <a:rPr lang="en-TT" dirty="0" smtClean="0"/>
              <a:t>In 1997 the poorest clients accounted for 56% of the total clients and by 2007, 72 % of the clients served were among the poorest </a:t>
            </a:r>
          </a:p>
          <a:p>
            <a:endParaRPr lang="en-US" dirty="0"/>
          </a:p>
        </p:txBody>
      </p:sp>
      <p:sp>
        <p:nvSpPr>
          <p:cNvPr id="4" name="Slide Number Placeholder 3"/>
          <p:cNvSpPr>
            <a:spLocks noGrp="1"/>
          </p:cNvSpPr>
          <p:nvPr>
            <p:ph type="sldNum" sz="quarter" idx="10"/>
          </p:nvPr>
        </p:nvSpPr>
        <p:spPr/>
        <p:txBody>
          <a:bodyPr/>
          <a:lstStyle/>
          <a:p>
            <a:fld id="{8477BB5A-45F6-44DB-9B39-1766E9EFABEE}" type="slidenum">
              <a:rPr lang="en-TT" smtClean="0"/>
              <a:pPr/>
              <a:t>9</a:t>
            </a:fld>
            <a:endParaRPr lang="en-TT"/>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p:cNvSpPr>
            <a:spLocks noGrp="1" noRot="1" noChangeAspect="1"/>
          </p:cNvSpPr>
          <p:nvPr>
            <p:ph type="sldImg"/>
          </p:nvPr>
        </p:nvSpPr>
        <p:spPr bwMode="auto">
          <a:noFill/>
          <a:ln>
            <a:solidFill>
              <a:srgbClr val="000000"/>
            </a:solidFill>
            <a:miter lim="800000"/>
            <a:headEnd/>
            <a:tailEnd/>
          </a:ln>
        </p:spPr>
      </p:sp>
      <p:sp>
        <p:nvSpPr>
          <p:cNvPr id="59394" name="Notes Placeholder 2"/>
          <p:cNvSpPr>
            <a:spLocks noGrp="1"/>
          </p:cNvSpPr>
          <p:nvPr>
            <p:ph type="body" idx="1"/>
          </p:nvPr>
        </p:nvSpPr>
        <p:spPr>
          <a:noFill/>
          <a:ln/>
        </p:spPr>
        <p:txBody>
          <a:bodyPr/>
          <a:lstStyle/>
          <a:p>
            <a:pPr eaLnBrk="1" hangingPunct="1">
              <a:spcBef>
                <a:spcPct val="0"/>
              </a:spcBef>
              <a:buFontTx/>
              <a:buChar char="•"/>
            </a:pPr>
            <a:r>
              <a:rPr lang="en-TT" dirty="0" smtClean="0"/>
              <a:t>while NGOs and NBFIs continue to dominate the microfinance landscape, by 2009 NGOs accounted for a smaller proportion of institution type, falling from 43% in 2000 to 38% in 2009.</a:t>
            </a:r>
          </a:p>
          <a:p>
            <a:pPr eaLnBrk="1" hangingPunct="1">
              <a:spcBef>
                <a:spcPct val="0"/>
              </a:spcBef>
              <a:buFontTx/>
              <a:buChar char="•"/>
            </a:pPr>
            <a:r>
              <a:rPr lang="en-TT" dirty="0" smtClean="0"/>
              <a:t>NBFIs have however become more popular of the two, increasing from 30% in 2000 to 36% in 2009</a:t>
            </a:r>
          </a:p>
          <a:p>
            <a:pPr eaLnBrk="1" hangingPunct="1">
              <a:spcBef>
                <a:spcPct val="0"/>
              </a:spcBef>
              <a:buFontTx/>
              <a:buChar char="•"/>
            </a:pPr>
            <a:r>
              <a:rPr lang="en-TT" dirty="0" smtClean="0"/>
              <a:t>trend is an indication of the increased commercialization that is occurring in the industry, with MFIs opting to transform from the non-profit status to regulated financial institutions</a:t>
            </a:r>
          </a:p>
          <a:p>
            <a:pPr eaLnBrk="1" hangingPunct="1">
              <a:spcBef>
                <a:spcPct val="0"/>
              </a:spcBef>
              <a:buFontTx/>
              <a:buChar char="•"/>
            </a:pPr>
            <a:r>
              <a:rPr lang="en-TT" dirty="0" smtClean="0"/>
              <a:t>Advancements in the establishment of a regulatory framework for MFIs have also supported the popularity of the NBFIs. The fall in the relative involvement of commercial banks in microfinancing, falling from 14% in 2000 to 7% in 2009, can be explained by the number of options available to MFIs seeking to expand their services. Options for legal restructuring is well articulated by the highly publicized case of Compartamos, a major Mexican MFI, which commenced business as an NGO in 1990, transformed to a NBFI by 2000, then to a commercial bank in 2006 and in April 2007  launched an IPO when 30 percent of the institution was sold to investors (Daley-Harris, 2009). </a:t>
            </a:r>
          </a:p>
          <a:p>
            <a:pPr eaLnBrk="1" hangingPunct="1">
              <a:spcBef>
                <a:spcPct val="0"/>
              </a:spcBef>
              <a:buFontTx/>
              <a:buChar char="•"/>
            </a:pPr>
            <a:endParaRPr lang="en-TT" dirty="0" smtClean="0"/>
          </a:p>
          <a:p>
            <a:pPr eaLnBrk="1" hangingPunct="1">
              <a:spcBef>
                <a:spcPct val="0"/>
              </a:spcBef>
              <a:buFontTx/>
              <a:buChar char="•"/>
            </a:pPr>
            <a:endParaRPr lang="en-TT" dirty="0" smtClean="0"/>
          </a:p>
        </p:txBody>
      </p:sp>
      <p:sp>
        <p:nvSpPr>
          <p:cNvPr id="59395" name="Slide Number Placeholder 3"/>
          <p:cNvSpPr>
            <a:spLocks noGrp="1"/>
          </p:cNvSpPr>
          <p:nvPr>
            <p:ph type="sldNum" sz="quarter" idx="5"/>
          </p:nvPr>
        </p:nvSpPr>
        <p:spPr>
          <a:noFill/>
        </p:spPr>
        <p:txBody>
          <a:bodyPr/>
          <a:lstStyle/>
          <a:p>
            <a:fld id="{5CACA727-088B-441B-8051-54670B0C5362}" type="slidenum">
              <a:rPr lang="en-TT" smtClean="0"/>
              <a:pPr/>
              <a:t>10</a:t>
            </a:fld>
            <a:endParaRPr lang="en-TT"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TT" sz="1200" kern="1200" dirty="0" smtClean="0">
                <a:solidFill>
                  <a:schemeClr val="tx1"/>
                </a:solidFill>
                <a:latin typeface="+mn-lt"/>
                <a:ea typeface="+mn-ea"/>
                <a:cs typeface="+mn-cs"/>
              </a:rPr>
              <a:t>Although the volumes of loans and borrowings being held by the MFIs may not be enough to cause instability in the financial sector, the increased use of commercial funding can have damaging spill over effects in cases of major MFI failures.</a:t>
            </a:r>
          </a:p>
          <a:p>
            <a:endParaRPr lang="en-TT" sz="1200" kern="1200" dirty="0" smtClean="0">
              <a:solidFill>
                <a:schemeClr val="tx1"/>
              </a:solidFill>
              <a:latin typeface="+mn-lt"/>
              <a:ea typeface="+mn-ea"/>
              <a:cs typeface="+mn-cs"/>
            </a:endParaRPr>
          </a:p>
          <a:p>
            <a:r>
              <a:rPr lang="en-TT" sz="1200" dirty="0" smtClean="0"/>
              <a:t>Moral hazard is the incentive for someone who holds an asset belonging to another person to risk the value of that asset because the person holding the asset does not bear the full consequence of any loss (Wright 2000). </a:t>
            </a:r>
          </a:p>
          <a:p>
            <a:r>
              <a:rPr lang="en-TT" sz="1200" kern="1200" dirty="0" smtClean="0">
                <a:solidFill>
                  <a:schemeClr val="tx1"/>
                </a:solidFill>
                <a:latin typeface="+mn-lt"/>
                <a:ea typeface="+mn-ea"/>
                <a:cs typeface="+mn-cs"/>
              </a:rPr>
              <a:t>. MFTransparency was born out of the need to ensure that the true price of microfinance credit products was accurately measured and reported, a critical area to be covered by any microfinance regulation (MFTransparency 2011).</a:t>
            </a:r>
            <a:endParaRPr lang="en-TT" sz="1200" dirty="0" smtClean="0"/>
          </a:p>
          <a:p>
            <a:endParaRPr lang="en-TT" dirty="0" smtClean="0"/>
          </a:p>
          <a:p>
            <a:r>
              <a:rPr lang="en-TT" sz="1200" kern="1200" dirty="0" smtClean="0">
                <a:solidFill>
                  <a:schemeClr val="tx1"/>
                </a:solidFill>
                <a:latin typeface="+mn-lt"/>
                <a:ea typeface="+mn-ea"/>
                <a:cs typeface="+mn-cs"/>
              </a:rPr>
              <a:t>There is however an  on-going debate on profit-maximisation goals benefitting MFIs and investors at the expense of financially illiterate and needy clients. Karnani (2009) cites the example of Compartamos in Mexico, which started as an NGO and went public in April 2007. </a:t>
            </a:r>
          </a:p>
          <a:p>
            <a:r>
              <a:rPr lang="en-TT" sz="1200" kern="1200" dirty="0" smtClean="0">
                <a:solidFill>
                  <a:schemeClr val="tx1"/>
                </a:solidFill>
                <a:latin typeface="+mn-lt"/>
                <a:ea typeface="+mn-ea"/>
                <a:cs typeface="+mn-cs"/>
              </a:rPr>
              <a:t>The initial investors’ stake of US$6 million was valued at US$1.5 billion – a return of roughly 100 percent a year compounded over eight years. This profitability is due to the fact that Compartamos charges interest rates that exceed 100 percent per year on loans to the poor.</a:t>
            </a:r>
          </a:p>
          <a:p>
            <a:endParaRPr lang="en-TT" dirty="0"/>
          </a:p>
        </p:txBody>
      </p:sp>
      <p:sp>
        <p:nvSpPr>
          <p:cNvPr id="4" name="Slide Number Placeholder 3"/>
          <p:cNvSpPr>
            <a:spLocks noGrp="1"/>
          </p:cNvSpPr>
          <p:nvPr>
            <p:ph type="sldNum" sz="quarter" idx="10"/>
          </p:nvPr>
        </p:nvSpPr>
        <p:spPr/>
        <p:txBody>
          <a:bodyPr/>
          <a:lstStyle/>
          <a:p>
            <a:fld id="{8477BB5A-45F6-44DB-9B39-1766E9EFABEE}" type="slidenum">
              <a:rPr lang="en-TT" smtClean="0"/>
              <a:pPr/>
              <a:t>11</a:t>
            </a:fld>
            <a:endParaRPr lang="en-TT"/>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6BFB88F-0E2C-4057-B3F7-903F7C24F986}" type="datetimeFigureOut">
              <a:rPr lang="en-US" smtClean="0"/>
              <a:pPr/>
              <a:t>6/30/2011</a:t>
            </a:fld>
            <a:endParaRPr lang="en-TT"/>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TT"/>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CA638BAB-C440-48A5-BAFA-E302872D0769}" type="slidenum">
              <a:rPr lang="en-TT" smtClean="0"/>
              <a:pPr/>
              <a:t>‹#›</a:t>
            </a:fld>
            <a:endParaRPr lang="en-T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6BFB88F-0E2C-4057-B3F7-903F7C24F986}" type="datetimeFigureOut">
              <a:rPr lang="en-US" smtClean="0"/>
              <a:pPr/>
              <a:t>6/30/2011</a:t>
            </a:fld>
            <a:endParaRPr lang="en-TT"/>
          </a:p>
        </p:txBody>
      </p:sp>
      <p:sp>
        <p:nvSpPr>
          <p:cNvPr id="5" name="Footer Placeholder 4"/>
          <p:cNvSpPr>
            <a:spLocks noGrp="1"/>
          </p:cNvSpPr>
          <p:nvPr>
            <p:ph type="ftr" sz="quarter" idx="11"/>
          </p:nvPr>
        </p:nvSpPr>
        <p:spPr/>
        <p:txBody>
          <a:bodyPr/>
          <a:lstStyle>
            <a:extLst/>
          </a:lstStyle>
          <a:p>
            <a:endParaRPr lang="en-TT"/>
          </a:p>
        </p:txBody>
      </p:sp>
      <p:sp>
        <p:nvSpPr>
          <p:cNvPr id="6" name="Slide Number Placeholder 5"/>
          <p:cNvSpPr>
            <a:spLocks noGrp="1"/>
          </p:cNvSpPr>
          <p:nvPr>
            <p:ph type="sldNum" sz="quarter" idx="12"/>
          </p:nvPr>
        </p:nvSpPr>
        <p:spPr/>
        <p:txBody>
          <a:bodyPr/>
          <a:lstStyle>
            <a:extLst/>
          </a:lstStyle>
          <a:p>
            <a:fld id="{CA638BAB-C440-48A5-BAFA-E302872D0769}" type="slidenum">
              <a:rPr lang="en-TT" smtClean="0"/>
              <a:pPr/>
              <a:t>‹#›</a:t>
            </a:fld>
            <a:endParaRPr lang="en-T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6BFB88F-0E2C-4057-B3F7-903F7C24F986}" type="datetimeFigureOut">
              <a:rPr lang="en-US" smtClean="0"/>
              <a:pPr/>
              <a:t>6/30/2011</a:t>
            </a:fld>
            <a:endParaRPr lang="en-TT"/>
          </a:p>
        </p:txBody>
      </p:sp>
      <p:sp>
        <p:nvSpPr>
          <p:cNvPr id="5" name="Footer Placeholder 4"/>
          <p:cNvSpPr>
            <a:spLocks noGrp="1"/>
          </p:cNvSpPr>
          <p:nvPr>
            <p:ph type="ftr" sz="quarter" idx="11"/>
          </p:nvPr>
        </p:nvSpPr>
        <p:spPr/>
        <p:txBody>
          <a:bodyPr/>
          <a:lstStyle>
            <a:extLst/>
          </a:lstStyle>
          <a:p>
            <a:endParaRPr lang="en-TT"/>
          </a:p>
        </p:txBody>
      </p:sp>
      <p:sp>
        <p:nvSpPr>
          <p:cNvPr id="6" name="Slide Number Placeholder 5"/>
          <p:cNvSpPr>
            <a:spLocks noGrp="1"/>
          </p:cNvSpPr>
          <p:nvPr>
            <p:ph type="sldNum" sz="quarter" idx="12"/>
          </p:nvPr>
        </p:nvSpPr>
        <p:spPr/>
        <p:txBody>
          <a:bodyPr/>
          <a:lstStyle>
            <a:extLst/>
          </a:lstStyle>
          <a:p>
            <a:fld id="{CA638BAB-C440-48A5-BAFA-E302872D0769}" type="slidenum">
              <a:rPr lang="en-TT" smtClean="0"/>
              <a:pPr/>
              <a:t>‹#›</a:t>
            </a:fld>
            <a:endParaRPr lang="en-T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6BFB88F-0E2C-4057-B3F7-903F7C24F986}" type="datetimeFigureOut">
              <a:rPr lang="en-US" smtClean="0"/>
              <a:pPr/>
              <a:t>6/30/2011</a:t>
            </a:fld>
            <a:endParaRPr lang="en-TT"/>
          </a:p>
        </p:txBody>
      </p:sp>
      <p:sp>
        <p:nvSpPr>
          <p:cNvPr id="5" name="Footer Placeholder 4"/>
          <p:cNvSpPr>
            <a:spLocks noGrp="1"/>
          </p:cNvSpPr>
          <p:nvPr>
            <p:ph type="ftr" sz="quarter" idx="11"/>
          </p:nvPr>
        </p:nvSpPr>
        <p:spPr/>
        <p:txBody>
          <a:bodyPr/>
          <a:lstStyle>
            <a:extLst/>
          </a:lstStyle>
          <a:p>
            <a:endParaRPr lang="en-TT"/>
          </a:p>
        </p:txBody>
      </p:sp>
      <p:sp>
        <p:nvSpPr>
          <p:cNvPr id="6" name="Slide Number Placeholder 5"/>
          <p:cNvSpPr>
            <a:spLocks noGrp="1"/>
          </p:cNvSpPr>
          <p:nvPr>
            <p:ph type="sldNum" sz="quarter" idx="12"/>
          </p:nvPr>
        </p:nvSpPr>
        <p:spPr/>
        <p:txBody>
          <a:bodyPr/>
          <a:lstStyle>
            <a:extLst/>
          </a:lstStyle>
          <a:p>
            <a:fld id="{CA638BAB-C440-48A5-BAFA-E302872D0769}" type="slidenum">
              <a:rPr lang="en-TT" smtClean="0"/>
              <a:pPr/>
              <a:t>‹#›</a:t>
            </a:fld>
            <a:endParaRPr lang="en-TT"/>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6BFB88F-0E2C-4057-B3F7-903F7C24F986}" type="datetimeFigureOut">
              <a:rPr lang="en-US" smtClean="0"/>
              <a:pPr/>
              <a:t>6/30/2011</a:t>
            </a:fld>
            <a:endParaRPr lang="en-TT"/>
          </a:p>
        </p:txBody>
      </p:sp>
      <p:sp>
        <p:nvSpPr>
          <p:cNvPr id="5" name="Footer Placeholder 4"/>
          <p:cNvSpPr>
            <a:spLocks noGrp="1"/>
          </p:cNvSpPr>
          <p:nvPr>
            <p:ph type="ftr" sz="quarter" idx="11"/>
          </p:nvPr>
        </p:nvSpPr>
        <p:spPr/>
        <p:txBody>
          <a:bodyPr/>
          <a:lstStyle>
            <a:extLst/>
          </a:lstStyle>
          <a:p>
            <a:endParaRPr lang="en-TT"/>
          </a:p>
        </p:txBody>
      </p:sp>
      <p:sp>
        <p:nvSpPr>
          <p:cNvPr id="6" name="Slide Number Placeholder 5"/>
          <p:cNvSpPr>
            <a:spLocks noGrp="1"/>
          </p:cNvSpPr>
          <p:nvPr>
            <p:ph type="sldNum" sz="quarter" idx="12"/>
          </p:nvPr>
        </p:nvSpPr>
        <p:spPr/>
        <p:txBody>
          <a:bodyPr/>
          <a:lstStyle>
            <a:extLst/>
          </a:lstStyle>
          <a:p>
            <a:fld id="{CA638BAB-C440-48A5-BAFA-E302872D0769}" type="slidenum">
              <a:rPr lang="en-TT" smtClean="0"/>
              <a:pPr/>
              <a:t>‹#›</a:t>
            </a:fld>
            <a:endParaRPr lang="en-TT"/>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6BFB88F-0E2C-4057-B3F7-903F7C24F986}" type="datetimeFigureOut">
              <a:rPr lang="en-US" smtClean="0"/>
              <a:pPr/>
              <a:t>6/30/2011</a:t>
            </a:fld>
            <a:endParaRPr lang="en-TT"/>
          </a:p>
        </p:txBody>
      </p:sp>
      <p:sp>
        <p:nvSpPr>
          <p:cNvPr id="6" name="Footer Placeholder 5"/>
          <p:cNvSpPr>
            <a:spLocks noGrp="1"/>
          </p:cNvSpPr>
          <p:nvPr>
            <p:ph type="ftr" sz="quarter" idx="11"/>
          </p:nvPr>
        </p:nvSpPr>
        <p:spPr/>
        <p:txBody>
          <a:bodyPr/>
          <a:lstStyle>
            <a:extLst/>
          </a:lstStyle>
          <a:p>
            <a:endParaRPr lang="en-TT"/>
          </a:p>
        </p:txBody>
      </p:sp>
      <p:sp>
        <p:nvSpPr>
          <p:cNvPr id="7" name="Slide Number Placeholder 6"/>
          <p:cNvSpPr>
            <a:spLocks noGrp="1"/>
          </p:cNvSpPr>
          <p:nvPr>
            <p:ph type="sldNum" sz="quarter" idx="12"/>
          </p:nvPr>
        </p:nvSpPr>
        <p:spPr/>
        <p:txBody>
          <a:bodyPr/>
          <a:lstStyle>
            <a:extLst/>
          </a:lstStyle>
          <a:p>
            <a:fld id="{CA638BAB-C440-48A5-BAFA-E302872D0769}" type="slidenum">
              <a:rPr lang="en-TT" smtClean="0"/>
              <a:pPr/>
              <a:t>‹#›</a:t>
            </a:fld>
            <a:endParaRPr lang="en-TT"/>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6BFB88F-0E2C-4057-B3F7-903F7C24F986}" type="datetimeFigureOut">
              <a:rPr lang="en-US" smtClean="0"/>
              <a:pPr/>
              <a:t>6/30/2011</a:t>
            </a:fld>
            <a:endParaRPr lang="en-TT"/>
          </a:p>
        </p:txBody>
      </p:sp>
      <p:sp>
        <p:nvSpPr>
          <p:cNvPr id="8" name="Footer Placeholder 7"/>
          <p:cNvSpPr>
            <a:spLocks noGrp="1"/>
          </p:cNvSpPr>
          <p:nvPr>
            <p:ph type="ftr" sz="quarter" idx="11"/>
          </p:nvPr>
        </p:nvSpPr>
        <p:spPr/>
        <p:txBody>
          <a:bodyPr/>
          <a:lstStyle>
            <a:extLst/>
          </a:lstStyle>
          <a:p>
            <a:endParaRPr lang="en-TT"/>
          </a:p>
        </p:txBody>
      </p:sp>
      <p:sp>
        <p:nvSpPr>
          <p:cNvPr id="9" name="Slide Number Placeholder 8"/>
          <p:cNvSpPr>
            <a:spLocks noGrp="1"/>
          </p:cNvSpPr>
          <p:nvPr>
            <p:ph type="sldNum" sz="quarter" idx="12"/>
          </p:nvPr>
        </p:nvSpPr>
        <p:spPr/>
        <p:txBody>
          <a:bodyPr/>
          <a:lstStyle>
            <a:extLst/>
          </a:lstStyle>
          <a:p>
            <a:fld id="{CA638BAB-C440-48A5-BAFA-E302872D0769}" type="slidenum">
              <a:rPr lang="en-TT" smtClean="0"/>
              <a:pPr/>
              <a:t>‹#›</a:t>
            </a:fld>
            <a:endParaRPr lang="en-TT"/>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56BFB88F-0E2C-4057-B3F7-903F7C24F986}" type="datetimeFigureOut">
              <a:rPr lang="en-US" smtClean="0"/>
              <a:pPr/>
              <a:t>6/30/2011</a:t>
            </a:fld>
            <a:endParaRPr lang="en-TT"/>
          </a:p>
        </p:txBody>
      </p:sp>
      <p:sp>
        <p:nvSpPr>
          <p:cNvPr id="4" name="Footer Placeholder 3"/>
          <p:cNvSpPr>
            <a:spLocks noGrp="1"/>
          </p:cNvSpPr>
          <p:nvPr>
            <p:ph type="ftr" sz="quarter" idx="11"/>
          </p:nvPr>
        </p:nvSpPr>
        <p:spPr/>
        <p:txBody>
          <a:bodyPr/>
          <a:lstStyle>
            <a:extLst/>
          </a:lstStyle>
          <a:p>
            <a:endParaRPr lang="en-TT"/>
          </a:p>
        </p:txBody>
      </p:sp>
      <p:sp>
        <p:nvSpPr>
          <p:cNvPr id="5" name="Slide Number Placeholder 4"/>
          <p:cNvSpPr>
            <a:spLocks noGrp="1"/>
          </p:cNvSpPr>
          <p:nvPr>
            <p:ph type="sldNum" sz="quarter" idx="12"/>
          </p:nvPr>
        </p:nvSpPr>
        <p:spPr/>
        <p:txBody>
          <a:bodyPr/>
          <a:lstStyle>
            <a:extLst/>
          </a:lstStyle>
          <a:p>
            <a:fld id="{CA638BAB-C440-48A5-BAFA-E302872D0769}" type="slidenum">
              <a:rPr lang="en-TT" smtClean="0"/>
              <a:pPr/>
              <a:t>‹#›</a:t>
            </a:fld>
            <a:endParaRPr lang="en-TT"/>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56BFB88F-0E2C-4057-B3F7-903F7C24F986}" type="datetimeFigureOut">
              <a:rPr lang="en-US" smtClean="0"/>
              <a:pPr/>
              <a:t>6/30/2011</a:t>
            </a:fld>
            <a:endParaRPr lang="en-TT"/>
          </a:p>
        </p:txBody>
      </p:sp>
      <p:sp>
        <p:nvSpPr>
          <p:cNvPr id="3" name="Footer Placeholder 2"/>
          <p:cNvSpPr>
            <a:spLocks noGrp="1"/>
          </p:cNvSpPr>
          <p:nvPr>
            <p:ph type="ftr" sz="quarter" idx="11"/>
          </p:nvPr>
        </p:nvSpPr>
        <p:spPr/>
        <p:txBody>
          <a:bodyPr/>
          <a:lstStyle>
            <a:extLst/>
          </a:lstStyle>
          <a:p>
            <a:endParaRPr lang="en-TT"/>
          </a:p>
        </p:txBody>
      </p:sp>
      <p:sp>
        <p:nvSpPr>
          <p:cNvPr id="4" name="Slide Number Placeholder 3"/>
          <p:cNvSpPr>
            <a:spLocks noGrp="1"/>
          </p:cNvSpPr>
          <p:nvPr>
            <p:ph type="sldNum" sz="quarter" idx="12"/>
          </p:nvPr>
        </p:nvSpPr>
        <p:spPr/>
        <p:txBody>
          <a:bodyPr/>
          <a:lstStyle>
            <a:extLst/>
          </a:lstStyle>
          <a:p>
            <a:fld id="{CA638BAB-C440-48A5-BAFA-E302872D0769}" type="slidenum">
              <a:rPr lang="en-TT" smtClean="0"/>
              <a:pPr/>
              <a:t>‹#›</a:t>
            </a:fld>
            <a:endParaRPr lang="en-T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56BFB88F-0E2C-4057-B3F7-903F7C24F986}" type="datetimeFigureOut">
              <a:rPr lang="en-US" smtClean="0"/>
              <a:pPr/>
              <a:t>6/30/2011</a:t>
            </a:fld>
            <a:endParaRPr lang="en-TT"/>
          </a:p>
        </p:txBody>
      </p:sp>
      <p:sp>
        <p:nvSpPr>
          <p:cNvPr id="6" name="Footer Placeholder 5"/>
          <p:cNvSpPr>
            <a:spLocks noGrp="1"/>
          </p:cNvSpPr>
          <p:nvPr>
            <p:ph type="ftr" sz="quarter" idx="11"/>
          </p:nvPr>
        </p:nvSpPr>
        <p:spPr/>
        <p:txBody>
          <a:bodyPr/>
          <a:lstStyle>
            <a:extLst/>
          </a:lstStyle>
          <a:p>
            <a:endParaRPr lang="en-TT"/>
          </a:p>
        </p:txBody>
      </p:sp>
      <p:sp>
        <p:nvSpPr>
          <p:cNvPr id="7" name="Slide Number Placeholder 6"/>
          <p:cNvSpPr>
            <a:spLocks noGrp="1"/>
          </p:cNvSpPr>
          <p:nvPr>
            <p:ph type="sldNum" sz="quarter" idx="12"/>
          </p:nvPr>
        </p:nvSpPr>
        <p:spPr/>
        <p:txBody>
          <a:bodyPr/>
          <a:lstStyle>
            <a:extLst/>
          </a:lstStyle>
          <a:p>
            <a:fld id="{CA638BAB-C440-48A5-BAFA-E302872D0769}" type="slidenum">
              <a:rPr lang="en-TT" smtClean="0"/>
              <a:pPr/>
              <a:t>‹#›</a:t>
            </a:fld>
            <a:endParaRPr lang="en-TT"/>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6BFB88F-0E2C-4057-B3F7-903F7C24F986}" type="datetimeFigureOut">
              <a:rPr lang="en-US" smtClean="0"/>
              <a:pPr/>
              <a:t>6/30/2011</a:t>
            </a:fld>
            <a:endParaRPr lang="en-TT"/>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TT"/>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CA638BAB-C440-48A5-BAFA-E302872D0769}" type="slidenum">
              <a:rPr lang="en-TT" smtClean="0"/>
              <a:pPr/>
              <a:t>‹#›</a:t>
            </a:fld>
            <a:endParaRPr lang="en-TT"/>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6BFB88F-0E2C-4057-B3F7-903F7C24F986}" type="datetimeFigureOut">
              <a:rPr lang="en-US" smtClean="0"/>
              <a:pPr/>
              <a:t>6/30/2011</a:t>
            </a:fld>
            <a:endParaRPr lang="en-TT"/>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TT"/>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A638BAB-C440-48A5-BAFA-E302872D0769}" type="slidenum">
              <a:rPr lang="en-TT" smtClean="0"/>
              <a:pPr/>
              <a:t>‹#›</a:t>
            </a:fld>
            <a:endParaRPr lang="en-TT"/>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7158" y="1000108"/>
            <a:ext cx="6858048" cy="2714644"/>
          </a:xfrm>
        </p:spPr>
        <p:txBody>
          <a:bodyPr>
            <a:normAutofit fontScale="90000"/>
          </a:bodyPr>
          <a:lstStyle/>
          <a:p>
            <a:r>
              <a:rPr lang="en-TT" dirty="0" smtClean="0"/>
              <a:t>MICROFINANCE REGULATION:</a:t>
            </a:r>
            <a:br>
              <a:rPr lang="en-TT" dirty="0" smtClean="0"/>
            </a:br>
            <a:r>
              <a:rPr lang="en-TT" dirty="0" smtClean="0"/>
              <a:t>IMPLICATIONS FOR THE CARIBBEAN</a:t>
            </a:r>
            <a:endParaRPr lang="en-TT" dirty="0"/>
          </a:p>
        </p:txBody>
      </p:sp>
      <p:sp>
        <p:nvSpPr>
          <p:cNvPr id="3" name="Subtitle 2"/>
          <p:cNvSpPr>
            <a:spLocks noGrp="1"/>
          </p:cNvSpPr>
          <p:nvPr>
            <p:ph type="subTitle" idx="1"/>
          </p:nvPr>
        </p:nvSpPr>
        <p:spPr>
          <a:xfrm>
            <a:off x="357158" y="4214818"/>
            <a:ext cx="8001056" cy="1752600"/>
          </a:xfrm>
        </p:spPr>
        <p:txBody>
          <a:bodyPr>
            <a:normAutofit/>
          </a:bodyPr>
          <a:lstStyle/>
          <a:p>
            <a:r>
              <a:rPr lang="en-TT" sz="1800" b="1" dirty="0" smtClean="0"/>
              <a:t>PRESENTED BY:  MRS. SHERRY KATWAROO-RAGBIR</a:t>
            </a:r>
          </a:p>
          <a:p>
            <a:r>
              <a:rPr lang="en-TT" sz="1800" b="1" dirty="0" smtClean="0"/>
              <a:t>4th Biennial International Business, Banking &amp; Finance Conference  JUNE 22</a:t>
            </a:r>
            <a:r>
              <a:rPr lang="en-TT" sz="1800" b="1" baseline="30000" dirty="0" smtClean="0"/>
              <a:t>ND</a:t>
            </a:r>
            <a:r>
              <a:rPr lang="en-TT" sz="1800" b="1" dirty="0" smtClean="0"/>
              <a:t> – JUNE 24</a:t>
            </a:r>
            <a:r>
              <a:rPr lang="en-TT" sz="1800" b="1" baseline="30000" dirty="0" smtClean="0"/>
              <a:t>TH</a:t>
            </a:r>
            <a:r>
              <a:rPr lang="en-TT" sz="1800" b="1" dirty="0" smtClean="0"/>
              <a:t> </a:t>
            </a:r>
            <a:endParaRPr lang="en-TT" sz="18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itle 1"/>
          <p:cNvSpPr>
            <a:spLocks noGrp="1"/>
          </p:cNvSpPr>
          <p:nvPr>
            <p:ph type="title"/>
          </p:nvPr>
        </p:nvSpPr>
        <p:spPr>
          <a:xfrm>
            <a:off x="612775" y="228600"/>
            <a:ext cx="8153400" cy="990600"/>
          </a:xfrm>
        </p:spPr>
        <p:txBody>
          <a:bodyPr/>
          <a:lstStyle/>
          <a:p>
            <a:pPr eaLnBrk="1" hangingPunct="1"/>
            <a:r>
              <a:rPr lang="en-TT" b="1" dirty="0" smtClean="0"/>
              <a:t>MFIs by Institution Type</a:t>
            </a:r>
          </a:p>
        </p:txBody>
      </p:sp>
      <p:graphicFrame>
        <p:nvGraphicFramePr>
          <p:cNvPr id="4" name="Content Placeholder 3"/>
          <p:cNvGraphicFramePr>
            <a:graphicFrameLocks noGrp="1"/>
          </p:cNvGraphicFramePr>
          <p:nvPr>
            <p:ph sz="quarter" idx="1"/>
          </p:nvPr>
        </p:nvGraphicFramePr>
        <p:xfrm>
          <a:off x="500034" y="1000108"/>
          <a:ext cx="7358113" cy="3214710"/>
        </p:xfrm>
        <a:graphic>
          <a:graphicData uri="http://schemas.openxmlformats.org/drawingml/2006/chart">
            <c:chart xmlns:c="http://schemas.openxmlformats.org/drawingml/2006/chart" xmlns:r="http://schemas.openxmlformats.org/officeDocument/2006/relationships" r:id="rId3"/>
          </a:graphicData>
        </a:graphic>
      </p:graphicFrame>
      <p:sp>
        <p:nvSpPr>
          <p:cNvPr id="58371" name="Rectangle 1"/>
          <p:cNvSpPr>
            <a:spLocks noChangeArrowheads="1"/>
          </p:cNvSpPr>
          <p:nvPr/>
        </p:nvSpPr>
        <p:spPr bwMode="auto">
          <a:xfrm>
            <a:off x="428596" y="4071942"/>
            <a:ext cx="8358187" cy="307777"/>
          </a:xfrm>
          <a:prstGeom prst="rect">
            <a:avLst/>
          </a:prstGeom>
          <a:noFill/>
          <a:ln w="9525">
            <a:noFill/>
            <a:miter lim="800000"/>
            <a:headEnd/>
            <a:tailEnd/>
          </a:ln>
        </p:spPr>
        <p:txBody>
          <a:bodyPr anchor="ctr">
            <a:spAutoFit/>
          </a:bodyPr>
          <a:lstStyle/>
          <a:p>
            <a:pPr algn="just"/>
            <a:r>
              <a:rPr lang="en-TT" sz="1400" b="1" u="sng" dirty="0" smtClean="0">
                <a:latin typeface="Calibri" pitchFamily="34" charset="0"/>
                <a:ea typeface="Calibri" pitchFamily="34" charset="0"/>
                <a:cs typeface="Times New Roman" pitchFamily="18" charset="0"/>
              </a:rPr>
              <a:t>Figure1: </a:t>
            </a:r>
            <a:r>
              <a:rPr lang="en-TT" sz="1400" b="1" u="sng" dirty="0">
                <a:latin typeface="Calibri" pitchFamily="34" charset="0"/>
                <a:ea typeface="Calibri" pitchFamily="34" charset="0"/>
                <a:cs typeface="Times New Roman" pitchFamily="18" charset="0"/>
              </a:rPr>
              <a:t>Percentage Composition of MFIs by Institution type as at  Dec 31</a:t>
            </a:r>
            <a:r>
              <a:rPr lang="en-TT" sz="1400" b="1" u="sng" baseline="30000" dirty="0">
                <a:latin typeface="Calibri" pitchFamily="34" charset="0"/>
                <a:ea typeface="Calibri" pitchFamily="34" charset="0"/>
                <a:cs typeface="Times New Roman" pitchFamily="18" charset="0"/>
              </a:rPr>
              <a:t>st</a:t>
            </a:r>
            <a:r>
              <a:rPr lang="en-TT" sz="1400" b="1" u="sng" dirty="0">
                <a:latin typeface="Calibri" pitchFamily="34" charset="0"/>
                <a:ea typeface="Calibri" pitchFamily="34" charset="0"/>
                <a:cs typeface="Times New Roman" pitchFamily="18" charset="0"/>
              </a:rPr>
              <a:t> 2000 and 2009</a:t>
            </a:r>
            <a:endParaRPr lang="en-TT" sz="1400" b="1" dirty="0">
              <a:ea typeface="Calibri" pitchFamily="34" charset="0"/>
              <a:cs typeface="Times New Roman" pitchFamily="18" charset="0"/>
            </a:endParaRPr>
          </a:p>
        </p:txBody>
      </p:sp>
      <p:sp>
        <p:nvSpPr>
          <p:cNvPr id="5" name="Rectangle 4"/>
          <p:cNvSpPr/>
          <p:nvPr/>
        </p:nvSpPr>
        <p:spPr>
          <a:xfrm>
            <a:off x="642910" y="4709236"/>
            <a:ext cx="8143932" cy="1077218"/>
          </a:xfrm>
          <a:prstGeom prst="rect">
            <a:avLst/>
          </a:prstGeom>
        </p:spPr>
        <p:txBody>
          <a:bodyPr wrap="square">
            <a:spAutoFit/>
          </a:bodyPr>
          <a:lstStyle/>
          <a:p>
            <a:pPr>
              <a:buNone/>
            </a:pPr>
            <a:r>
              <a:rPr lang="en-TT" sz="1600" b="1" i="1" dirty="0" smtClean="0"/>
              <a:t>Commercial Microfinance </a:t>
            </a:r>
          </a:p>
          <a:p>
            <a:r>
              <a:rPr lang="en-TT" sz="1600" dirty="0" smtClean="0"/>
              <a:t>To enable sustained growth many MFIs are opting to transform from a non-profit status to registered and regulated financial institutions, with start-up MFIs generally opting for regulated status.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TT" dirty="0" smtClean="0"/>
              <a:t>Why Regulation?</a:t>
            </a:r>
            <a:endParaRPr lang="en-TT" dirty="0"/>
          </a:p>
        </p:txBody>
      </p:sp>
      <p:sp>
        <p:nvSpPr>
          <p:cNvPr id="3" name="Content Placeholder 2"/>
          <p:cNvSpPr>
            <a:spLocks noGrp="1"/>
          </p:cNvSpPr>
          <p:nvPr>
            <p:ph sz="quarter" idx="1"/>
          </p:nvPr>
        </p:nvSpPr>
        <p:spPr>
          <a:xfrm>
            <a:off x="428596" y="1142984"/>
            <a:ext cx="8429684" cy="5072098"/>
          </a:xfrm>
        </p:spPr>
        <p:txBody>
          <a:bodyPr numCol="2">
            <a:normAutofit/>
          </a:bodyPr>
          <a:lstStyle/>
          <a:p>
            <a:pPr>
              <a:buNone/>
            </a:pPr>
            <a:r>
              <a:rPr lang="en-TT" sz="1600" dirty="0" smtClean="0"/>
              <a:t>Benefits of the licensed NBFI over the NGO:</a:t>
            </a:r>
          </a:p>
          <a:p>
            <a:r>
              <a:rPr lang="en-TT" sz="1600" b="1" dirty="0" smtClean="0"/>
              <a:t>Access to additional sources of funds </a:t>
            </a:r>
            <a:r>
              <a:rPr lang="en-TT" sz="1600" dirty="0" smtClean="0"/>
              <a:t>- NGOs’ sources of funds are limited to donations, income from lending and subsidized loans. Regulated MFIs can access commercial sources of funds for both equity and debt.</a:t>
            </a:r>
          </a:p>
          <a:p>
            <a:r>
              <a:rPr lang="en-TT" sz="1600" b="1" dirty="0" smtClean="0"/>
              <a:t>Wider range of financial services </a:t>
            </a:r>
            <a:r>
              <a:rPr lang="en-TT" sz="1600" dirty="0" smtClean="0"/>
              <a:t>– including but not limited to savings mobilization, this gives the MFI access to a stable source of local resources, and enables expanded outreach. Prudential regulation to protect depositors and guard against moral hazard is critical. </a:t>
            </a:r>
          </a:p>
          <a:p>
            <a:r>
              <a:rPr lang="en-TT" sz="1600" b="1" dirty="0" smtClean="0"/>
              <a:t>Self Sustainability and Profitability </a:t>
            </a:r>
            <a:r>
              <a:rPr lang="en-TT" sz="1600" dirty="0" smtClean="0"/>
              <a:t>– </a:t>
            </a:r>
          </a:p>
        </p:txBody>
      </p:sp>
      <p:graphicFrame>
        <p:nvGraphicFramePr>
          <p:cNvPr id="4" name="Table 3"/>
          <p:cNvGraphicFramePr>
            <a:graphicFrameLocks noGrp="1"/>
          </p:cNvGraphicFramePr>
          <p:nvPr/>
        </p:nvGraphicFramePr>
        <p:xfrm>
          <a:off x="4857752" y="1428736"/>
          <a:ext cx="3786215" cy="3597493"/>
        </p:xfrm>
        <a:graphic>
          <a:graphicData uri="http://schemas.openxmlformats.org/drawingml/2006/table">
            <a:tbl>
              <a:tblPr>
                <a:tableStyleId>{284E427A-3D55-4303-BF80-6455036E1DE7}</a:tableStyleId>
              </a:tblPr>
              <a:tblGrid>
                <a:gridCol w="2757352"/>
                <a:gridCol w="1028863"/>
              </a:tblGrid>
              <a:tr h="456333">
                <a:tc gridSpan="2">
                  <a:txBody>
                    <a:bodyPr/>
                    <a:lstStyle/>
                    <a:p>
                      <a:pPr algn="ctr" fontAlgn="b"/>
                      <a:r>
                        <a:rPr lang="en-TT" sz="1600" u="none" strike="noStrike" dirty="0" smtClean="0"/>
                        <a:t>2007 </a:t>
                      </a:r>
                      <a:r>
                        <a:rPr lang="en-TT" sz="1600" u="none" strike="noStrike" dirty="0" err="1" smtClean="0"/>
                        <a:t>MicroBanking</a:t>
                      </a:r>
                      <a:r>
                        <a:rPr lang="en-TT" sz="1600" u="none" strike="noStrike" dirty="0" smtClean="0"/>
                        <a:t> Bulletin</a:t>
                      </a:r>
                      <a:endParaRPr lang="en-TT" sz="1600" b="1" i="0" u="none" strike="noStrike" dirty="0">
                        <a:solidFill>
                          <a:srgbClr val="000000"/>
                        </a:solidFill>
                        <a:latin typeface="Lucida Sans Unicode"/>
                      </a:endParaRPr>
                    </a:p>
                  </a:txBody>
                  <a:tcPr marL="0" marR="0" marT="0" marB="0" anchor="b"/>
                </a:tc>
                <a:tc hMerge="1">
                  <a:txBody>
                    <a:bodyPr/>
                    <a:lstStyle/>
                    <a:p>
                      <a:endParaRPr lang="en-TT"/>
                    </a:p>
                  </a:txBody>
                  <a:tcPr/>
                </a:tc>
              </a:tr>
              <a:tr h="258047">
                <a:tc gridSpan="2">
                  <a:txBody>
                    <a:bodyPr/>
                    <a:lstStyle/>
                    <a:p>
                      <a:pPr algn="ctr" fontAlgn="b"/>
                      <a:r>
                        <a:rPr lang="en-TT" sz="1600" u="none" strike="noStrike" dirty="0" smtClean="0"/>
                        <a:t>2005 </a:t>
                      </a:r>
                      <a:r>
                        <a:rPr lang="en-TT" sz="1600" u="none" strike="noStrike" dirty="0"/>
                        <a:t>Benchmarking </a:t>
                      </a:r>
                      <a:r>
                        <a:rPr lang="en-TT" sz="1600" u="none" strike="noStrike" dirty="0" smtClean="0"/>
                        <a:t>Exercise</a:t>
                      </a:r>
                      <a:endParaRPr lang="en-TT" sz="1600" b="1" i="1" u="none" strike="noStrike" dirty="0">
                        <a:solidFill>
                          <a:srgbClr val="000000"/>
                        </a:solidFill>
                        <a:latin typeface="Lucida Sans Unicode"/>
                      </a:endParaRPr>
                    </a:p>
                  </a:txBody>
                  <a:tcPr marL="0" marR="0" marT="0" marB="0" anchor="b"/>
                </a:tc>
                <a:tc hMerge="1">
                  <a:txBody>
                    <a:bodyPr/>
                    <a:lstStyle/>
                    <a:p>
                      <a:endParaRPr lang="en-TT"/>
                    </a:p>
                  </a:txBody>
                  <a:tcPr/>
                </a:tc>
              </a:tr>
              <a:tr h="882849">
                <a:tc>
                  <a:txBody>
                    <a:bodyPr/>
                    <a:lstStyle/>
                    <a:p>
                      <a:pPr algn="l" fontAlgn="ctr"/>
                      <a:r>
                        <a:rPr lang="en-TT" sz="1600" u="none" strike="noStrike" dirty="0"/>
                        <a:t>Median </a:t>
                      </a:r>
                      <a:r>
                        <a:rPr lang="en-TT" sz="1600" u="none" strike="noStrike" dirty="0" smtClean="0"/>
                        <a:t>Institutions’ </a:t>
                      </a:r>
                      <a:r>
                        <a:rPr lang="en-TT" sz="1600" u="none" strike="noStrike" dirty="0"/>
                        <a:t>Commercial Funding %</a:t>
                      </a:r>
                      <a:endParaRPr lang="en-TT" sz="1600" b="0" i="0" u="none" strike="noStrike" dirty="0">
                        <a:solidFill>
                          <a:schemeClr val="bg1"/>
                        </a:solidFill>
                        <a:latin typeface="Lucida Sans Unicode"/>
                      </a:endParaRPr>
                    </a:p>
                  </a:txBody>
                  <a:tcPr marL="0" marR="0" marT="0" marB="0" anchor="ctr"/>
                </a:tc>
                <a:tc>
                  <a:txBody>
                    <a:bodyPr/>
                    <a:lstStyle/>
                    <a:p>
                      <a:pPr algn="ctr" fontAlgn="ctr"/>
                      <a:r>
                        <a:rPr lang="en-TT" sz="1600" u="none" strike="noStrike" dirty="0"/>
                        <a:t>60%</a:t>
                      </a:r>
                      <a:endParaRPr lang="en-TT" sz="1600" b="0" i="0" u="none" strike="noStrike" dirty="0">
                        <a:solidFill>
                          <a:schemeClr val="bg1"/>
                        </a:solidFill>
                        <a:latin typeface="Lucida Sans Unicode"/>
                      </a:endParaRPr>
                    </a:p>
                  </a:txBody>
                  <a:tcPr marL="0" marR="0" marT="0" marB="0" anchor="ctr"/>
                </a:tc>
              </a:tr>
              <a:tr h="1117415">
                <a:tc>
                  <a:txBody>
                    <a:bodyPr/>
                    <a:lstStyle/>
                    <a:p>
                      <a:pPr algn="l" fontAlgn="ctr"/>
                      <a:r>
                        <a:rPr lang="en-TT" sz="1600" u="none" strike="noStrike" dirty="0"/>
                        <a:t>Increase in commercial borrowing from 2003 to 2005</a:t>
                      </a:r>
                      <a:endParaRPr lang="en-TT" sz="1600" b="0" i="0" u="none" strike="noStrike" dirty="0">
                        <a:solidFill>
                          <a:srgbClr val="000000"/>
                        </a:solidFill>
                        <a:latin typeface="Lucida Sans Unicode"/>
                      </a:endParaRPr>
                    </a:p>
                  </a:txBody>
                  <a:tcPr marL="0" marR="0" marT="0" marB="0" anchor="ctr"/>
                </a:tc>
                <a:tc>
                  <a:txBody>
                    <a:bodyPr/>
                    <a:lstStyle/>
                    <a:p>
                      <a:pPr algn="ctr" fontAlgn="ctr"/>
                      <a:r>
                        <a:rPr lang="en-TT" sz="1600" u="none" strike="noStrike" dirty="0"/>
                        <a:t>US$1 </a:t>
                      </a:r>
                      <a:r>
                        <a:rPr lang="en-TT" sz="1600" u="none" strike="noStrike" dirty="0" smtClean="0"/>
                        <a:t>billion</a:t>
                      </a:r>
                      <a:endParaRPr lang="en-TT" sz="1600" b="0" i="0" u="none" strike="noStrike" dirty="0">
                        <a:solidFill>
                          <a:srgbClr val="000000"/>
                        </a:solidFill>
                        <a:latin typeface="Lucida Sans Unicode"/>
                      </a:endParaRPr>
                    </a:p>
                  </a:txBody>
                  <a:tcPr marL="0" marR="0" marT="0" marB="0" anchor="ctr"/>
                </a:tc>
              </a:tr>
              <a:tr h="882849">
                <a:tc>
                  <a:txBody>
                    <a:bodyPr/>
                    <a:lstStyle/>
                    <a:p>
                      <a:pPr algn="l" fontAlgn="ctr"/>
                      <a:r>
                        <a:rPr lang="en-TT" sz="1600" u="none" strike="noStrike" dirty="0"/>
                        <a:t>Portion of Increase to Regulated MFIs</a:t>
                      </a:r>
                      <a:endParaRPr lang="en-TT" sz="1600" b="0" i="0" u="none" strike="noStrike" dirty="0">
                        <a:solidFill>
                          <a:srgbClr val="000000"/>
                        </a:solidFill>
                        <a:latin typeface="Lucida Sans Unicode"/>
                      </a:endParaRPr>
                    </a:p>
                  </a:txBody>
                  <a:tcPr marL="0" marR="0" marT="0" marB="0" anchor="ctr"/>
                </a:tc>
                <a:tc>
                  <a:txBody>
                    <a:bodyPr/>
                    <a:lstStyle/>
                    <a:p>
                      <a:pPr algn="ctr" fontAlgn="ctr"/>
                      <a:r>
                        <a:rPr lang="en-TT" sz="1600" u="none" strike="noStrike" dirty="0"/>
                        <a:t>&gt; 50%</a:t>
                      </a:r>
                      <a:endParaRPr lang="en-TT" sz="1600" b="0" i="0" u="none" strike="noStrike" dirty="0">
                        <a:solidFill>
                          <a:srgbClr val="000000"/>
                        </a:solidFill>
                        <a:latin typeface="Lucida Sans Unicode"/>
                      </a:endParaRPr>
                    </a:p>
                  </a:txBody>
                  <a:tcPr marL="0" marR="0" marT="0" marB="0" anchor="ct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1472" y="1500174"/>
            <a:ext cx="8153400" cy="4857784"/>
          </a:xfrm>
        </p:spPr>
        <p:txBody>
          <a:bodyPr>
            <a:normAutofit/>
          </a:bodyPr>
          <a:lstStyle/>
          <a:p>
            <a:pPr>
              <a:spcBef>
                <a:spcPts val="0"/>
              </a:spcBef>
              <a:buNone/>
            </a:pPr>
            <a:r>
              <a:rPr lang="en-TT" sz="2400" dirty="0" smtClean="0"/>
              <a:t>	</a:t>
            </a:r>
            <a:r>
              <a:rPr lang="en-TT" sz="2400" dirty="0" err="1" smtClean="0"/>
              <a:t>Wenner</a:t>
            </a:r>
            <a:r>
              <a:rPr lang="en-TT" sz="2400" dirty="0" smtClean="0"/>
              <a:t> and Chalmers (2001)</a:t>
            </a:r>
          </a:p>
          <a:p>
            <a:pPr lvl="1">
              <a:spcBef>
                <a:spcPts val="0"/>
              </a:spcBef>
              <a:buNone/>
            </a:pPr>
            <a:r>
              <a:rPr lang="en-TT" sz="2000" dirty="0" smtClean="0"/>
              <a:t>Caribbean microfinance suffers from substandard financial performance and lacks outreach into the microenterprise sector when compared to Asia and Latin America.</a:t>
            </a:r>
          </a:p>
          <a:p>
            <a:pPr lvl="1">
              <a:spcBef>
                <a:spcPts val="0"/>
              </a:spcBef>
              <a:buNone/>
            </a:pPr>
            <a:endParaRPr lang="en-TT" sz="2400" dirty="0" smtClean="0"/>
          </a:p>
          <a:p>
            <a:pPr lvl="1">
              <a:spcBef>
                <a:spcPts val="0"/>
              </a:spcBef>
              <a:buNone/>
            </a:pPr>
            <a:r>
              <a:rPr lang="en-TT" sz="2400" dirty="0" err="1" smtClean="0"/>
              <a:t>Westley</a:t>
            </a:r>
            <a:r>
              <a:rPr lang="en-TT" sz="2400" dirty="0" smtClean="0"/>
              <a:t> (2005)</a:t>
            </a:r>
          </a:p>
          <a:p>
            <a:pPr lvl="1">
              <a:spcBef>
                <a:spcPts val="0"/>
              </a:spcBef>
              <a:buNone/>
            </a:pPr>
            <a:r>
              <a:rPr lang="en-TT" sz="2400" dirty="0" smtClean="0"/>
              <a:t>	</a:t>
            </a:r>
            <a:r>
              <a:rPr lang="en-TT" sz="2000" dirty="0" smtClean="0"/>
              <a:t>To date most programs are financially unsustainable and remain dependant on government or donor-supported funding.</a:t>
            </a:r>
          </a:p>
          <a:p>
            <a:pPr lvl="1">
              <a:spcBef>
                <a:spcPts val="0"/>
              </a:spcBef>
              <a:buNone/>
            </a:pPr>
            <a:endParaRPr lang="en-TT" sz="2000" dirty="0" smtClean="0"/>
          </a:p>
          <a:p>
            <a:pPr lvl="1">
              <a:spcBef>
                <a:spcPts val="0"/>
              </a:spcBef>
              <a:buNone/>
            </a:pPr>
            <a:r>
              <a:rPr lang="en-TT" sz="2000" dirty="0" smtClean="0"/>
              <a:t> </a:t>
            </a:r>
          </a:p>
        </p:txBody>
      </p:sp>
      <p:sp>
        <p:nvSpPr>
          <p:cNvPr id="2" name="Title 1"/>
          <p:cNvSpPr>
            <a:spLocks noGrp="1"/>
          </p:cNvSpPr>
          <p:nvPr>
            <p:ph type="title"/>
          </p:nvPr>
        </p:nvSpPr>
        <p:spPr/>
        <p:txBody>
          <a:bodyPr>
            <a:normAutofit/>
          </a:bodyPr>
          <a:lstStyle/>
          <a:p>
            <a:r>
              <a:rPr lang="en-TT" sz="3200" dirty="0" smtClean="0"/>
              <a:t>The State of Caribbean Microfinance</a:t>
            </a:r>
            <a:endParaRPr lang="en-TT" sz="32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2648" y="1600200"/>
            <a:ext cx="8153400" cy="4614882"/>
          </a:xfrm>
        </p:spPr>
        <p:txBody>
          <a:bodyPr>
            <a:normAutofit fontScale="70000" lnSpcReduction="20000"/>
          </a:bodyPr>
          <a:lstStyle/>
          <a:p>
            <a:pPr>
              <a:lnSpc>
                <a:spcPct val="150000"/>
              </a:lnSpc>
              <a:spcBef>
                <a:spcPts val="600"/>
              </a:spcBef>
              <a:spcAft>
                <a:spcPts val="600"/>
              </a:spcAft>
              <a:buNone/>
            </a:pPr>
            <a:r>
              <a:rPr lang="en-TT" sz="2400" dirty="0" smtClean="0"/>
              <a:t>	The Economist  Intelligence Unit (2009) conducted a study which ranked fifty-five countries worldwide based on each country’s regulatory, investment and institutional environment for microfinance. </a:t>
            </a:r>
          </a:p>
          <a:p>
            <a:pPr>
              <a:lnSpc>
                <a:spcPct val="150000"/>
              </a:lnSpc>
              <a:spcBef>
                <a:spcPts val="600"/>
              </a:spcBef>
              <a:spcAft>
                <a:spcPts val="600"/>
              </a:spcAft>
            </a:pPr>
            <a:r>
              <a:rPr lang="en-TT" sz="2400" dirty="0" smtClean="0"/>
              <a:t>The only two Caribbean countries in the study were Jamaica and Trinidad.</a:t>
            </a:r>
          </a:p>
          <a:p>
            <a:pPr>
              <a:lnSpc>
                <a:spcPct val="150000"/>
              </a:lnSpc>
              <a:spcBef>
                <a:spcPts val="600"/>
              </a:spcBef>
              <a:spcAft>
                <a:spcPts val="600"/>
              </a:spcAft>
            </a:pPr>
            <a:r>
              <a:rPr lang="en-TT" sz="2400" dirty="0" smtClean="0"/>
              <a:t> Both countries ranked in the top twenty for investment climate </a:t>
            </a:r>
          </a:p>
          <a:p>
            <a:pPr>
              <a:lnSpc>
                <a:spcPct val="150000"/>
              </a:lnSpc>
              <a:spcBef>
                <a:spcPts val="600"/>
              </a:spcBef>
              <a:spcAft>
                <a:spcPts val="600"/>
              </a:spcAft>
            </a:pPr>
            <a:r>
              <a:rPr lang="en-TT" sz="2400" dirty="0" smtClean="0"/>
              <a:t>Under institutional development Trinidad ranked forty with a score of 16.7 out of 100, and Jamaica ranked fifty-second with a score of 8.3. </a:t>
            </a:r>
          </a:p>
          <a:p>
            <a:pPr>
              <a:lnSpc>
                <a:spcPct val="150000"/>
              </a:lnSpc>
              <a:spcBef>
                <a:spcPts val="600"/>
              </a:spcBef>
              <a:spcAft>
                <a:spcPts val="600"/>
              </a:spcAft>
            </a:pPr>
            <a:r>
              <a:rPr lang="en-TT" sz="2400" dirty="0" smtClean="0"/>
              <a:t>Under the regulatory framework dimension, Jamaica scored 25 out of 100 and ranked fifty and Trinidad came in last at fifty-five with a score of 12.5. </a:t>
            </a:r>
            <a:endParaRPr lang="en-TT" sz="2400" dirty="0"/>
          </a:p>
        </p:txBody>
      </p:sp>
      <p:sp>
        <p:nvSpPr>
          <p:cNvPr id="2" name="Title 1"/>
          <p:cNvSpPr>
            <a:spLocks noGrp="1"/>
          </p:cNvSpPr>
          <p:nvPr>
            <p:ph type="title"/>
          </p:nvPr>
        </p:nvSpPr>
        <p:spPr/>
        <p:txBody>
          <a:bodyPr>
            <a:normAutofit fontScale="90000"/>
          </a:bodyPr>
          <a:lstStyle/>
          <a:p>
            <a:r>
              <a:rPr lang="en-TT" dirty="0" smtClean="0"/>
              <a:t>The State of Caribbean Microfinance</a:t>
            </a:r>
            <a:endParaRPr lang="en-TT"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2648" y="1600200"/>
            <a:ext cx="8153400" cy="5043510"/>
          </a:xfrm>
        </p:spPr>
        <p:txBody>
          <a:bodyPr>
            <a:noAutofit/>
          </a:bodyPr>
          <a:lstStyle/>
          <a:p>
            <a:pPr>
              <a:spcBef>
                <a:spcPts val="1200"/>
              </a:spcBef>
              <a:spcAft>
                <a:spcPts val="1200"/>
              </a:spcAft>
            </a:pPr>
            <a:r>
              <a:rPr lang="en-TT" sz="2200" dirty="0" smtClean="0"/>
              <a:t>Players in the industry are: </a:t>
            </a:r>
          </a:p>
          <a:p>
            <a:pPr lvl="1">
              <a:spcBef>
                <a:spcPts val="1200"/>
              </a:spcBef>
              <a:spcAft>
                <a:spcPts val="1200"/>
              </a:spcAft>
            </a:pPr>
            <a:r>
              <a:rPr lang="en-TT" sz="1800" dirty="0" smtClean="0"/>
              <a:t>specialized financial institutions, state owned and funded companies, credit unions and donor supported NGOs. </a:t>
            </a:r>
          </a:p>
          <a:p>
            <a:pPr>
              <a:spcBef>
                <a:spcPts val="1200"/>
              </a:spcBef>
              <a:spcAft>
                <a:spcPts val="1200"/>
              </a:spcAft>
            </a:pPr>
            <a:r>
              <a:rPr lang="en-TT" sz="2200" dirty="0" smtClean="0"/>
              <a:t>Primary focus of Caribbean MFIs is the </a:t>
            </a:r>
            <a:r>
              <a:rPr lang="en-TT" sz="2200" i="1" dirty="0" smtClean="0"/>
              <a:t>provision of funding</a:t>
            </a:r>
            <a:r>
              <a:rPr lang="en-TT" sz="2200" dirty="0" smtClean="0"/>
              <a:t> to small entrepreneurs and microenterprises (</a:t>
            </a:r>
            <a:r>
              <a:rPr lang="en-TT" sz="2200" dirty="0" err="1" smtClean="0"/>
              <a:t>Lashley</a:t>
            </a:r>
            <a:r>
              <a:rPr lang="en-TT" sz="2200" dirty="0" smtClean="0"/>
              <a:t> and Lord 2002)</a:t>
            </a:r>
          </a:p>
          <a:p>
            <a:pPr>
              <a:spcBef>
                <a:spcPts val="1200"/>
              </a:spcBef>
              <a:spcAft>
                <a:spcPts val="1200"/>
              </a:spcAft>
            </a:pPr>
            <a:r>
              <a:rPr lang="en-TT" sz="2200" dirty="0" smtClean="0"/>
              <a:t>Mainly the NGO type institutions have focussed directly on reaching those disenfranchised and excluded from participation in the traditional banking sector, explaining the continued importance of this business type in regional and global microfinancing.</a:t>
            </a:r>
          </a:p>
          <a:p>
            <a:pPr>
              <a:buNone/>
            </a:pPr>
            <a:endParaRPr lang="en-TT" sz="2200" dirty="0"/>
          </a:p>
        </p:txBody>
      </p:sp>
      <p:sp>
        <p:nvSpPr>
          <p:cNvPr id="2" name="Title 1"/>
          <p:cNvSpPr>
            <a:spLocks noGrp="1"/>
          </p:cNvSpPr>
          <p:nvPr>
            <p:ph type="title"/>
          </p:nvPr>
        </p:nvSpPr>
        <p:spPr/>
        <p:txBody>
          <a:bodyPr>
            <a:normAutofit fontScale="90000"/>
          </a:bodyPr>
          <a:lstStyle/>
          <a:p>
            <a:r>
              <a:rPr lang="en-TT" dirty="0" smtClean="0"/>
              <a:t>The State of Caribbean Microfinance</a:t>
            </a:r>
            <a:endParaRPr lang="en-TT"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1472" y="1214422"/>
            <a:ext cx="8153400" cy="5257800"/>
          </a:xfrm>
        </p:spPr>
        <p:txBody>
          <a:bodyPr>
            <a:normAutofit fontScale="92500" lnSpcReduction="10000"/>
          </a:bodyPr>
          <a:lstStyle/>
          <a:p>
            <a:pPr>
              <a:buNone/>
            </a:pPr>
            <a:r>
              <a:rPr lang="en-TT" sz="2000" b="1" dirty="0" smtClean="0"/>
              <a:t>	Constraints to the Growth of the Microfinance Sector in the Caribbean:</a:t>
            </a:r>
          </a:p>
          <a:p>
            <a:pPr>
              <a:buNone/>
            </a:pPr>
            <a:endParaRPr lang="en-TT" sz="2000" dirty="0" smtClean="0"/>
          </a:p>
          <a:p>
            <a:r>
              <a:rPr lang="en-TT" sz="2000" dirty="0" err="1" smtClean="0"/>
              <a:t>Wenner</a:t>
            </a:r>
            <a:r>
              <a:rPr lang="en-TT" sz="2000" dirty="0" smtClean="0"/>
              <a:t> and Chalmers (2001) in comparing Caribbean and Latin American MFIs associate a number of limiting factors for Caribbean microfinance.</a:t>
            </a:r>
          </a:p>
          <a:p>
            <a:pPr lvl="1">
              <a:buNone/>
            </a:pPr>
            <a:r>
              <a:rPr lang="en-TT" sz="1700" dirty="0" smtClean="0"/>
              <a:t>…. the smaller and more concentrated financial markets, the greater degree of macroeconomic stability, lower rates of poverty and superior standard of living, the prevalence of inappropriate lending technologies... </a:t>
            </a:r>
          </a:p>
          <a:p>
            <a:pPr lvl="1">
              <a:buNone/>
            </a:pPr>
            <a:endParaRPr lang="en-TT" sz="1700" dirty="0" smtClean="0"/>
          </a:p>
          <a:p>
            <a:pPr>
              <a:spcBef>
                <a:spcPts val="1200"/>
              </a:spcBef>
              <a:spcAft>
                <a:spcPts val="1200"/>
              </a:spcAft>
            </a:pPr>
            <a:r>
              <a:rPr lang="en-TT" sz="2000" dirty="0" smtClean="0"/>
              <a:t>Poor re-payment culture of Caribbean borrowers.  </a:t>
            </a:r>
            <a:r>
              <a:rPr lang="en-TT" sz="2000" dirty="0" err="1" smtClean="0"/>
              <a:t>Lashley</a:t>
            </a:r>
            <a:r>
              <a:rPr lang="en-TT" sz="2000" dirty="0" smtClean="0"/>
              <a:t> and Lord (2002) commented that clients generally take loans as handouts never to be re-paid.</a:t>
            </a:r>
          </a:p>
          <a:p>
            <a:pPr>
              <a:spcBef>
                <a:spcPts val="1200"/>
              </a:spcBef>
              <a:spcAft>
                <a:spcPts val="1200"/>
              </a:spcAft>
            </a:pPr>
            <a:r>
              <a:rPr lang="en-TT" sz="2000" dirty="0" smtClean="0"/>
              <a:t>Caribbean MFIs operate in an environment of fixed interest rates. These rates are set too low to allow MFIs to profitably cover their high operating costs or to take advantage of their clients’ willingness to pay higher than market rates.</a:t>
            </a:r>
          </a:p>
          <a:p>
            <a:endParaRPr lang="en-TT" sz="2000" dirty="0"/>
          </a:p>
        </p:txBody>
      </p:sp>
      <p:sp>
        <p:nvSpPr>
          <p:cNvPr id="2" name="Title 1"/>
          <p:cNvSpPr>
            <a:spLocks noGrp="1"/>
          </p:cNvSpPr>
          <p:nvPr>
            <p:ph type="title"/>
          </p:nvPr>
        </p:nvSpPr>
        <p:spPr/>
        <p:txBody>
          <a:bodyPr>
            <a:normAutofit/>
          </a:bodyPr>
          <a:lstStyle/>
          <a:p>
            <a:r>
              <a:rPr lang="en-TT" sz="3200" dirty="0" smtClean="0"/>
              <a:t>The State of Caribbean Microfinance</a:t>
            </a:r>
            <a:endParaRPr lang="en-TT" sz="32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1472" y="1214422"/>
            <a:ext cx="8153400" cy="5286412"/>
          </a:xfrm>
        </p:spPr>
        <p:txBody>
          <a:bodyPr>
            <a:normAutofit/>
          </a:bodyPr>
          <a:lstStyle/>
          <a:p>
            <a:pPr>
              <a:spcBef>
                <a:spcPts val="0"/>
              </a:spcBef>
            </a:pPr>
            <a:r>
              <a:rPr lang="en-TT" sz="2400" dirty="0" smtClean="0"/>
              <a:t>Divergence between the goals of government and private MFIs leading to market inefficiencies:</a:t>
            </a:r>
          </a:p>
          <a:p>
            <a:pPr lvl="1">
              <a:spcBef>
                <a:spcPts val="600"/>
              </a:spcBef>
              <a:spcAft>
                <a:spcPts val="600"/>
              </a:spcAft>
            </a:pPr>
            <a:r>
              <a:rPr lang="en-TT" sz="1800" dirty="0" smtClean="0"/>
              <a:t>Many government initiatives designed to ease the conditions of the poor create a dependency syndrome that can suppress entrepreneurial spirit among those for whom microfinance is available. </a:t>
            </a:r>
          </a:p>
          <a:p>
            <a:pPr lvl="1">
              <a:spcBef>
                <a:spcPts val="600"/>
              </a:spcBef>
              <a:spcAft>
                <a:spcPts val="600"/>
              </a:spcAft>
            </a:pPr>
            <a:r>
              <a:rPr lang="en-TT" sz="1800" dirty="0" smtClean="0"/>
              <a:t>State owned and funded MFIs use state funds to compete with well-established private MFIs that fund their operations from commercial sources.  </a:t>
            </a:r>
          </a:p>
          <a:p>
            <a:pPr lvl="2">
              <a:spcBef>
                <a:spcPts val="600"/>
              </a:spcBef>
              <a:spcAft>
                <a:spcPts val="600"/>
              </a:spcAft>
            </a:pPr>
            <a:r>
              <a:rPr lang="en-TT" sz="1600" dirty="0" err="1" smtClean="0"/>
              <a:t>Wenner</a:t>
            </a:r>
            <a:r>
              <a:rPr lang="en-TT" sz="1600" dirty="0" smtClean="0"/>
              <a:t> (2005) points out that these state funded programs lend at lower interest rates and are not as aggressive in ensuring portfolio quality or enforcing debt recovery. </a:t>
            </a:r>
            <a:endParaRPr lang="en-TT" sz="1600" dirty="0"/>
          </a:p>
        </p:txBody>
      </p:sp>
      <p:sp>
        <p:nvSpPr>
          <p:cNvPr id="2" name="Title 1"/>
          <p:cNvSpPr>
            <a:spLocks noGrp="1"/>
          </p:cNvSpPr>
          <p:nvPr>
            <p:ph type="title"/>
          </p:nvPr>
        </p:nvSpPr>
        <p:spPr>
          <a:xfrm>
            <a:off x="457200" y="274638"/>
            <a:ext cx="8229600" cy="939784"/>
          </a:xfrm>
        </p:spPr>
        <p:txBody>
          <a:bodyPr vert="horz" rtlCol="0" anchor="ctr">
            <a:normAutofit/>
            <a:scene3d>
              <a:camera prst="orthographicFront"/>
              <a:lightRig rig="soft" dir="t"/>
            </a:scene3d>
            <a:sp3d prstMaterial="softEdge">
              <a:bevelT w="25400" h="25400"/>
            </a:sp3d>
          </a:bodyPr>
          <a:lstStyle/>
          <a:p>
            <a:r>
              <a:rPr lang="en-TT" sz="3200" dirty="0" smtClean="0"/>
              <a:t>The State of Caribbean Microfinance</a:t>
            </a:r>
            <a:endParaRPr lang="en-TT" sz="32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1357298"/>
            <a:ext cx="8229600" cy="4948068"/>
          </a:xfrm>
        </p:spPr>
        <p:txBody>
          <a:bodyPr>
            <a:normAutofit fontScale="92500"/>
          </a:bodyPr>
          <a:lstStyle/>
          <a:p>
            <a:pPr>
              <a:buNone/>
            </a:pPr>
            <a:r>
              <a:rPr lang="en-TT" sz="2200" dirty="0" smtClean="0"/>
              <a:t>Where to Start? </a:t>
            </a:r>
          </a:p>
          <a:p>
            <a:pPr>
              <a:buNone/>
            </a:pPr>
            <a:r>
              <a:rPr lang="en-TT" sz="2200" dirty="0" smtClean="0"/>
              <a:t>	Gain a comprehensive understanding of the present state of the microfinance industry. </a:t>
            </a:r>
          </a:p>
          <a:p>
            <a:pPr>
              <a:buNone/>
            </a:pPr>
            <a:endParaRPr lang="en-TT" sz="2200" dirty="0" smtClean="0"/>
          </a:p>
          <a:p>
            <a:pPr>
              <a:buNone/>
            </a:pPr>
            <a:r>
              <a:rPr lang="en-TT" sz="2400" dirty="0" smtClean="0"/>
              <a:t>Role of Government:</a:t>
            </a:r>
          </a:p>
          <a:p>
            <a:pPr marL="514350" indent="-514350">
              <a:spcBef>
                <a:spcPts val="600"/>
              </a:spcBef>
              <a:spcAft>
                <a:spcPts val="600"/>
              </a:spcAft>
              <a:buFont typeface="+mj-lt"/>
              <a:buAutoNum type="arabicPeriod"/>
            </a:pPr>
            <a:r>
              <a:rPr lang="en-TT" sz="2200" dirty="0" smtClean="0"/>
              <a:t>Clearly articulate the role of microfinance in the financial sector and in social development. These goals should be complimentary</a:t>
            </a:r>
          </a:p>
          <a:p>
            <a:pPr marL="566928" indent="-457200">
              <a:spcBef>
                <a:spcPts val="1200"/>
              </a:spcBef>
              <a:spcAft>
                <a:spcPts val="1200"/>
              </a:spcAft>
              <a:buFont typeface="+mj-lt"/>
              <a:buAutoNum type="arabicPeriod"/>
            </a:pPr>
            <a:r>
              <a:rPr lang="en-TT" sz="2200" dirty="0" smtClean="0"/>
              <a:t>Counts and </a:t>
            </a:r>
            <a:r>
              <a:rPr lang="en-TT" sz="2200" dirty="0" err="1" smtClean="0"/>
              <a:t>Sobhan</a:t>
            </a:r>
            <a:r>
              <a:rPr lang="en-TT" sz="2200" dirty="0" smtClean="0"/>
              <a:t> (2002) – recommends a government appointed “</a:t>
            </a:r>
            <a:r>
              <a:rPr lang="en-TT" sz="2200" b="1" dirty="0" smtClean="0"/>
              <a:t>Microfinance Commission</a:t>
            </a:r>
            <a:r>
              <a:rPr lang="en-TT" sz="2200" dirty="0" smtClean="0"/>
              <a:t>” to create a supportive regulatory environment for microfinance</a:t>
            </a:r>
          </a:p>
          <a:p>
            <a:pPr lvl="1">
              <a:spcBef>
                <a:spcPts val="0"/>
              </a:spcBef>
              <a:spcAft>
                <a:spcPts val="600"/>
              </a:spcAft>
            </a:pPr>
            <a:r>
              <a:rPr lang="en-TT" sz="1600" dirty="0" smtClean="0"/>
              <a:t>Consist of wide representation of knowledgeable members and be representative </a:t>
            </a:r>
            <a:r>
              <a:rPr lang="en-TT" sz="1600" i="1" dirty="0" smtClean="0"/>
              <a:t>of donors, government, NGOs, academia and the private sector</a:t>
            </a:r>
            <a:r>
              <a:rPr lang="en-TT" sz="1600" dirty="0" smtClean="0"/>
              <a:t>. </a:t>
            </a:r>
          </a:p>
          <a:p>
            <a:pPr marL="514350" indent="-514350">
              <a:spcBef>
                <a:spcPts val="600"/>
              </a:spcBef>
              <a:spcAft>
                <a:spcPts val="600"/>
              </a:spcAft>
              <a:buFont typeface="+mj-lt"/>
              <a:buAutoNum type="arabicPeriod"/>
            </a:pPr>
            <a:endParaRPr lang="en-TT" sz="2400" dirty="0" smtClean="0"/>
          </a:p>
          <a:p>
            <a:pPr>
              <a:buNone/>
            </a:pPr>
            <a:endParaRPr lang="en-TT" sz="2400" dirty="0" smtClean="0"/>
          </a:p>
        </p:txBody>
      </p:sp>
      <p:sp>
        <p:nvSpPr>
          <p:cNvPr id="2" name="Title 1"/>
          <p:cNvSpPr>
            <a:spLocks noGrp="1"/>
          </p:cNvSpPr>
          <p:nvPr>
            <p:ph type="title"/>
          </p:nvPr>
        </p:nvSpPr>
        <p:spPr>
          <a:xfrm>
            <a:off x="457200" y="274638"/>
            <a:ext cx="8229600" cy="1011222"/>
          </a:xfrm>
        </p:spPr>
        <p:txBody>
          <a:bodyPr>
            <a:noAutofit/>
          </a:bodyPr>
          <a:lstStyle/>
          <a:p>
            <a:r>
              <a:rPr lang="en-TT" sz="3400" dirty="0" smtClean="0"/>
              <a:t>The Way forward for Regulating Caribbean Microfinance</a:t>
            </a:r>
            <a:endParaRPr lang="en-TT" sz="3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2910" y="1428736"/>
            <a:ext cx="7929618" cy="5043510"/>
          </a:xfrm>
        </p:spPr>
        <p:txBody>
          <a:bodyPr>
            <a:noAutofit/>
          </a:bodyPr>
          <a:lstStyle/>
          <a:p>
            <a:pPr>
              <a:buNone/>
            </a:pPr>
            <a:r>
              <a:rPr lang="en-TT" sz="1600" dirty="0" smtClean="0"/>
              <a:t>A phased approach focussing on critical priority areas:</a:t>
            </a:r>
          </a:p>
          <a:p>
            <a:pPr>
              <a:buNone/>
            </a:pPr>
            <a:endParaRPr lang="en-TT" sz="1600" dirty="0" smtClean="0"/>
          </a:p>
          <a:p>
            <a:r>
              <a:rPr lang="en-TT" sz="1600" dirty="0" smtClean="0"/>
              <a:t>Clear distinctions must be drawn between the various types of MFIs. A </a:t>
            </a:r>
            <a:r>
              <a:rPr lang="en-TT" sz="1600" i="1" dirty="0" smtClean="0"/>
              <a:t>tiered approach</a:t>
            </a:r>
            <a:r>
              <a:rPr lang="en-TT" sz="1600" dirty="0" smtClean="0"/>
              <a:t> where different classes of institutions are subject to differing levels of regulation can be applied.</a:t>
            </a:r>
          </a:p>
          <a:p>
            <a:endParaRPr lang="en-TT" sz="1600" dirty="0" smtClean="0"/>
          </a:p>
          <a:p>
            <a:r>
              <a:rPr lang="en-TT" sz="1600" dirty="0" smtClean="0"/>
              <a:t>Regulations should be updated for the Non Bank Financial Institutions NBFIs. </a:t>
            </a:r>
          </a:p>
          <a:p>
            <a:pPr lvl="1"/>
            <a:r>
              <a:rPr lang="en-TT" sz="1600" b="1" i="1" dirty="0" smtClean="0"/>
              <a:t>Liquidity requirements </a:t>
            </a:r>
            <a:r>
              <a:rPr lang="en-TT" sz="1600" dirty="0" smtClean="0"/>
              <a:t>should be tightened if MFIs are to intermediate deposits. </a:t>
            </a:r>
          </a:p>
          <a:p>
            <a:pPr lvl="1"/>
            <a:r>
              <a:rPr lang="en-TT" sz="1600" b="1" i="1" dirty="0" smtClean="0"/>
              <a:t>Reserve requirements </a:t>
            </a:r>
            <a:r>
              <a:rPr lang="en-TT" sz="1600" dirty="0" smtClean="0"/>
              <a:t>should however be less onerous than the traditional banks.</a:t>
            </a:r>
          </a:p>
          <a:p>
            <a:pPr lvl="1"/>
            <a:endParaRPr lang="en-TT" sz="1600" dirty="0" smtClean="0"/>
          </a:p>
          <a:p>
            <a:r>
              <a:rPr lang="en-TT" sz="1600" dirty="0" smtClean="0"/>
              <a:t>Increased transparency on interest rates charged should replace fixed interest rates. </a:t>
            </a:r>
          </a:p>
          <a:p>
            <a:pPr lvl="1"/>
            <a:r>
              <a:rPr lang="en-TT" sz="1600" dirty="0" smtClean="0"/>
              <a:t>Standardize the methods to calculate and communicate interest rate charges to borrowers and the public  (Counts and </a:t>
            </a:r>
            <a:r>
              <a:rPr lang="en-TT" sz="1600" dirty="0" err="1" smtClean="0"/>
              <a:t>Sobhan</a:t>
            </a:r>
            <a:r>
              <a:rPr lang="en-TT" sz="1600" dirty="0" smtClean="0"/>
              <a:t> 2002).</a:t>
            </a:r>
          </a:p>
          <a:p>
            <a:endParaRPr lang="en-TT" sz="1600" dirty="0"/>
          </a:p>
        </p:txBody>
      </p:sp>
      <p:sp>
        <p:nvSpPr>
          <p:cNvPr id="2" name="Title 1"/>
          <p:cNvSpPr>
            <a:spLocks noGrp="1"/>
          </p:cNvSpPr>
          <p:nvPr>
            <p:ph type="title"/>
          </p:nvPr>
        </p:nvSpPr>
        <p:spPr/>
        <p:txBody>
          <a:bodyPr>
            <a:normAutofit/>
          </a:bodyPr>
          <a:lstStyle/>
          <a:p>
            <a:r>
              <a:rPr lang="en-TT" sz="3400" dirty="0" smtClean="0"/>
              <a:t>The Way forward for Regulating Caribbean Microfinance</a:t>
            </a:r>
            <a:endParaRPr lang="en-TT" sz="34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2910" y="1500174"/>
            <a:ext cx="8031318" cy="5357826"/>
          </a:xfrm>
        </p:spPr>
        <p:txBody>
          <a:bodyPr>
            <a:noAutofit/>
          </a:bodyPr>
          <a:lstStyle/>
          <a:p>
            <a:pPr>
              <a:spcBef>
                <a:spcPts val="600"/>
              </a:spcBef>
              <a:spcAft>
                <a:spcPts val="600"/>
              </a:spcAft>
              <a:buNone/>
            </a:pPr>
            <a:r>
              <a:rPr lang="en-TT" sz="2000" b="1" dirty="0" smtClean="0"/>
              <a:t>Mitigations:</a:t>
            </a:r>
          </a:p>
          <a:p>
            <a:pPr>
              <a:spcBef>
                <a:spcPts val="600"/>
              </a:spcBef>
              <a:spcAft>
                <a:spcPts val="600"/>
              </a:spcAft>
            </a:pPr>
            <a:r>
              <a:rPr lang="en-TT" sz="2000" dirty="0" smtClean="0"/>
              <a:t>Christen et al. (2003) warn that regulation that is not enforced can be worst than no regulation at all, build adequate supervisory capability.</a:t>
            </a:r>
            <a:endParaRPr lang="en-TT" sz="2000" b="1" dirty="0" smtClean="0"/>
          </a:p>
          <a:p>
            <a:pPr>
              <a:spcBef>
                <a:spcPts val="600"/>
              </a:spcBef>
              <a:spcAft>
                <a:spcPts val="600"/>
              </a:spcAft>
            </a:pPr>
            <a:r>
              <a:rPr lang="en-TT" sz="2000" dirty="0" smtClean="0"/>
              <a:t>Resist the temptation to copy what other nations have done. </a:t>
            </a:r>
          </a:p>
          <a:p>
            <a:pPr>
              <a:spcBef>
                <a:spcPts val="600"/>
              </a:spcBef>
              <a:spcAft>
                <a:spcPts val="600"/>
              </a:spcAft>
            </a:pPr>
            <a:r>
              <a:rPr lang="en-TT" sz="2000" dirty="0" smtClean="0"/>
              <a:t>Over-regulation must be guarded against as this can shut down rather than promote development in the sector. </a:t>
            </a:r>
          </a:p>
          <a:p>
            <a:pPr>
              <a:spcBef>
                <a:spcPts val="600"/>
              </a:spcBef>
              <a:spcAft>
                <a:spcPts val="600"/>
              </a:spcAft>
            </a:pPr>
            <a:r>
              <a:rPr lang="en-TT" sz="2000" dirty="0" smtClean="0"/>
              <a:t>Realism must be maintained at all times. </a:t>
            </a:r>
          </a:p>
          <a:p>
            <a:pPr>
              <a:spcBef>
                <a:spcPts val="600"/>
              </a:spcBef>
              <a:spcAft>
                <a:spcPts val="600"/>
              </a:spcAft>
            </a:pPr>
            <a:endParaRPr lang="en-TT" sz="2000" dirty="0"/>
          </a:p>
        </p:txBody>
      </p:sp>
      <p:sp>
        <p:nvSpPr>
          <p:cNvPr id="2" name="Title 1"/>
          <p:cNvSpPr>
            <a:spLocks noGrp="1"/>
          </p:cNvSpPr>
          <p:nvPr>
            <p:ph type="title"/>
          </p:nvPr>
        </p:nvSpPr>
        <p:spPr/>
        <p:txBody>
          <a:bodyPr>
            <a:normAutofit fontScale="90000"/>
          </a:bodyPr>
          <a:lstStyle/>
          <a:p>
            <a:r>
              <a:rPr lang="en-TT" sz="4400" dirty="0" smtClean="0"/>
              <a:t>The Way forward for Regulating Caribbean Microfinance</a:t>
            </a:r>
            <a:endParaRPr lang="en-TT"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57158" y="1285860"/>
            <a:ext cx="8358246" cy="5143536"/>
          </a:xfrm>
        </p:spPr>
        <p:txBody>
          <a:bodyPr>
            <a:normAutofit/>
          </a:bodyPr>
          <a:lstStyle/>
          <a:p>
            <a:pPr algn="just"/>
            <a:r>
              <a:rPr lang="en-TT" dirty="0" smtClean="0"/>
              <a:t>In this paper global approaches to microfinance regulation were critically studied in order to formulate policy recommendations for the introduction of microfinance regulation in the Caribbean region. </a:t>
            </a:r>
          </a:p>
          <a:p>
            <a:pPr algn="just"/>
            <a:endParaRPr lang="en-TT" dirty="0" smtClean="0"/>
          </a:p>
          <a:p>
            <a:pPr algn="just"/>
            <a:r>
              <a:rPr lang="en-TT" dirty="0" smtClean="0"/>
              <a:t>The paper seeks to emphasize the need for an appropriate regulatory framework:</a:t>
            </a:r>
          </a:p>
          <a:p>
            <a:pPr lvl="2" algn="just"/>
            <a:r>
              <a:rPr lang="en-TT" dirty="0" smtClean="0"/>
              <a:t>to support stable expansion of the regional industry</a:t>
            </a:r>
          </a:p>
          <a:p>
            <a:pPr lvl="2" algn="just"/>
            <a:r>
              <a:rPr lang="en-TT" dirty="0" smtClean="0"/>
              <a:t>	to protect the vulnerable client base </a:t>
            </a:r>
          </a:p>
          <a:p>
            <a:pPr lvl="2" algn="just"/>
            <a:r>
              <a:rPr lang="en-TT" dirty="0" smtClean="0"/>
              <a:t>	to deliver on expected social and economic objectives</a:t>
            </a:r>
          </a:p>
          <a:p>
            <a:endParaRPr lang="en-TT" dirty="0"/>
          </a:p>
        </p:txBody>
      </p:sp>
      <p:sp>
        <p:nvSpPr>
          <p:cNvPr id="3" name="Title 2"/>
          <p:cNvSpPr>
            <a:spLocks noGrp="1"/>
          </p:cNvSpPr>
          <p:nvPr>
            <p:ph type="title"/>
          </p:nvPr>
        </p:nvSpPr>
        <p:spPr/>
        <p:txBody>
          <a:bodyPr/>
          <a:lstStyle/>
          <a:p>
            <a:r>
              <a:rPr lang="en-TT" dirty="0" smtClean="0"/>
              <a:t>OBJECTIVE</a:t>
            </a:r>
            <a:endParaRPr lang="en-TT"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TT" sz="2800" dirty="0" smtClean="0"/>
              <a:t>Regulation alone will not lead to sustainable growth in the microfinance sector. It must be enacted together with other enabling policies such as institutional rationalization and development.</a:t>
            </a:r>
          </a:p>
          <a:p>
            <a:endParaRPr lang="en-TT" dirty="0"/>
          </a:p>
        </p:txBody>
      </p:sp>
      <p:sp>
        <p:nvSpPr>
          <p:cNvPr id="3" name="Title 2"/>
          <p:cNvSpPr>
            <a:spLocks noGrp="1"/>
          </p:cNvSpPr>
          <p:nvPr>
            <p:ph type="title"/>
          </p:nvPr>
        </p:nvSpPr>
        <p:spPr/>
        <p:txBody>
          <a:bodyPr/>
          <a:lstStyle/>
          <a:p>
            <a:r>
              <a:rPr lang="en-TT" dirty="0" smtClean="0"/>
              <a:t>Conclusion</a:t>
            </a:r>
            <a:endParaRPr lang="en-TT"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4348" y="1071546"/>
            <a:ext cx="7643866" cy="5214974"/>
          </a:xfrm>
        </p:spPr>
        <p:txBody>
          <a:bodyPr>
            <a:normAutofit fontScale="85000" lnSpcReduction="20000"/>
          </a:bodyPr>
          <a:lstStyle/>
          <a:p>
            <a:pPr algn="just">
              <a:buNone/>
            </a:pPr>
            <a:r>
              <a:rPr lang="en-TT" b="1" dirty="0" smtClean="0"/>
              <a:t>Features of Microfinance</a:t>
            </a:r>
            <a:r>
              <a:rPr lang="en-TT" dirty="0" smtClean="0"/>
              <a:t> </a:t>
            </a:r>
            <a:r>
              <a:rPr lang="en-TT" sz="2000" dirty="0" smtClean="0"/>
              <a:t>(Basel Committee 2010).</a:t>
            </a:r>
          </a:p>
          <a:p>
            <a:pPr algn="just">
              <a:lnSpc>
                <a:spcPct val="150000"/>
              </a:lnSpc>
              <a:spcAft>
                <a:spcPts val="600"/>
              </a:spcAft>
            </a:pPr>
            <a:r>
              <a:rPr lang="en-TT" dirty="0" smtClean="0"/>
              <a:t>Provision of financial services </a:t>
            </a:r>
          </a:p>
          <a:p>
            <a:pPr lvl="1" algn="just">
              <a:lnSpc>
                <a:spcPct val="150000"/>
              </a:lnSpc>
              <a:spcAft>
                <a:spcPts val="600"/>
              </a:spcAft>
            </a:pPr>
            <a:r>
              <a:rPr lang="en-TT" dirty="0" smtClean="0"/>
              <a:t>Services provided include loans, savings, money transfers and microinsurance</a:t>
            </a:r>
          </a:p>
          <a:p>
            <a:pPr algn="just">
              <a:lnSpc>
                <a:spcPct val="150000"/>
              </a:lnSpc>
              <a:spcAft>
                <a:spcPts val="600"/>
              </a:spcAft>
            </a:pPr>
            <a:r>
              <a:rPr lang="en-TT" dirty="0" smtClean="0"/>
              <a:t>In limited amounts </a:t>
            </a:r>
          </a:p>
          <a:p>
            <a:pPr algn="just">
              <a:lnSpc>
                <a:spcPct val="150000"/>
              </a:lnSpc>
              <a:spcAft>
                <a:spcPts val="600"/>
              </a:spcAft>
            </a:pPr>
            <a:r>
              <a:rPr lang="en-TT" dirty="0" smtClean="0"/>
              <a:t>Target is low-income persons and small businesses </a:t>
            </a:r>
          </a:p>
          <a:p>
            <a:pPr algn="just">
              <a:lnSpc>
                <a:spcPct val="150000"/>
              </a:lnSpc>
              <a:spcAft>
                <a:spcPts val="600"/>
              </a:spcAft>
            </a:pPr>
            <a:r>
              <a:rPr lang="en-TT" dirty="0" smtClean="0"/>
              <a:t>Clients generally shunned from the commercial banking sector because of their unfortunate economic status</a:t>
            </a:r>
          </a:p>
        </p:txBody>
      </p:sp>
      <p:sp>
        <p:nvSpPr>
          <p:cNvPr id="2" name="Title 1"/>
          <p:cNvSpPr>
            <a:spLocks noGrp="1"/>
          </p:cNvSpPr>
          <p:nvPr>
            <p:ph type="title"/>
          </p:nvPr>
        </p:nvSpPr>
        <p:spPr>
          <a:xfrm>
            <a:off x="500034" y="0"/>
            <a:ext cx="7239000" cy="1143000"/>
          </a:xfrm>
        </p:spPr>
        <p:txBody>
          <a:bodyPr/>
          <a:lstStyle/>
          <a:p>
            <a:r>
              <a:rPr lang="en-TT" dirty="0" smtClean="0"/>
              <a:t>What is microfinance</a:t>
            </a:r>
            <a:endParaRPr lang="en-TT"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1472" y="1285860"/>
            <a:ext cx="7786742" cy="4929222"/>
          </a:xfrm>
        </p:spPr>
        <p:txBody>
          <a:bodyPr>
            <a:normAutofit/>
          </a:bodyPr>
          <a:lstStyle/>
          <a:p>
            <a:pPr algn="just">
              <a:buNone/>
            </a:pPr>
            <a:r>
              <a:rPr lang="en-TT" dirty="0" smtClean="0"/>
              <a:t>	Consultative Group to Assist the Poor (CGAP)2003 - guidelines on regulation and supervision of microfinance:</a:t>
            </a:r>
          </a:p>
          <a:p>
            <a:pPr>
              <a:buNone/>
            </a:pPr>
            <a:endParaRPr lang="en-TT" b="1" dirty="0" smtClean="0"/>
          </a:p>
          <a:p>
            <a:pPr algn="just">
              <a:buNone/>
            </a:pPr>
            <a:r>
              <a:rPr lang="en-TT" b="1" dirty="0" smtClean="0"/>
              <a:t>	Regulation</a:t>
            </a:r>
            <a:r>
              <a:rPr lang="en-TT" dirty="0" smtClean="0"/>
              <a:t> – binding rules governing the conduct of legal entities and individuals, whether they are adopted by a legislative body (laws) or an executive body (regulations).</a:t>
            </a:r>
          </a:p>
          <a:p>
            <a:pPr lvl="1" algn="just">
              <a:spcBef>
                <a:spcPts val="1200"/>
              </a:spcBef>
              <a:spcAft>
                <a:spcPts val="1200"/>
              </a:spcAft>
              <a:buNone/>
            </a:pPr>
            <a:endParaRPr lang="en-TT" dirty="0" smtClean="0"/>
          </a:p>
          <a:p>
            <a:pPr>
              <a:buNone/>
            </a:pPr>
            <a:endParaRPr lang="en-TT" dirty="0"/>
          </a:p>
        </p:txBody>
      </p:sp>
      <p:sp>
        <p:nvSpPr>
          <p:cNvPr id="2" name="Title 1"/>
          <p:cNvSpPr>
            <a:spLocks noGrp="1"/>
          </p:cNvSpPr>
          <p:nvPr>
            <p:ph type="title"/>
          </p:nvPr>
        </p:nvSpPr>
        <p:spPr>
          <a:xfrm>
            <a:off x="500034" y="214290"/>
            <a:ext cx="7239000" cy="1143000"/>
          </a:xfrm>
        </p:spPr>
        <p:txBody>
          <a:bodyPr>
            <a:normAutofit/>
          </a:bodyPr>
          <a:lstStyle/>
          <a:p>
            <a:r>
              <a:rPr lang="en-TT" sz="3200" dirty="0" smtClean="0"/>
              <a:t>What is microfinance regulation?</a:t>
            </a:r>
            <a:endParaRPr lang="en-TT" sz="3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2910" y="1500174"/>
            <a:ext cx="7572428" cy="4786346"/>
          </a:xfrm>
        </p:spPr>
        <p:txBody>
          <a:bodyPr>
            <a:normAutofit/>
          </a:bodyPr>
          <a:lstStyle/>
          <a:p>
            <a:r>
              <a:rPr lang="en-TT" b="1" i="1" dirty="0" smtClean="0"/>
              <a:t>Prudential financial regulation </a:t>
            </a:r>
            <a:r>
              <a:rPr lang="en-TT" dirty="0" smtClean="0"/>
              <a:t>serves the following macroeconomic goals (Wright 2000)</a:t>
            </a:r>
          </a:p>
          <a:p>
            <a:pPr marL="761238" lvl="1" indent="-514350">
              <a:spcBef>
                <a:spcPts val="600"/>
              </a:spcBef>
              <a:spcAft>
                <a:spcPts val="600"/>
              </a:spcAft>
              <a:buFont typeface="+mj-lt"/>
              <a:buAutoNum type="arabicPeriod"/>
            </a:pPr>
            <a:r>
              <a:rPr lang="en-TT" dirty="0" smtClean="0"/>
              <a:t>Ensuring the solvency and financial soundness of all financial institutions.</a:t>
            </a:r>
          </a:p>
          <a:p>
            <a:pPr marL="761238" lvl="1" indent="-514350">
              <a:spcBef>
                <a:spcPts val="600"/>
              </a:spcBef>
              <a:spcAft>
                <a:spcPts val="600"/>
              </a:spcAft>
              <a:buFont typeface="+mj-lt"/>
              <a:buAutoNum type="arabicPeriod"/>
            </a:pPr>
            <a:r>
              <a:rPr lang="en-TT" dirty="0" smtClean="0"/>
              <a:t>Providing depositors protection against excessive risks that may arise from failure, fraud or opportunistic behaviour on the part of the financial institution.</a:t>
            </a:r>
          </a:p>
          <a:p>
            <a:pPr marL="761238" lvl="1" indent="-514350">
              <a:spcBef>
                <a:spcPts val="600"/>
              </a:spcBef>
              <a:spcAft>
                <a:spcPts val="600"/>
              </a:spcAft>
              <a:buFont typeface="+mj-lt"/>
              <a:buAutoNum type="arabicPeriod"/>
            </a:pPr>
            <a:r>
              <a:rPr lang="en-TT" dirty="0" smtClean="0"/>
              <a:t>Promoting efficient performance of financial intermediaries and markets.</a:t>
            </a:r>
          </a:p>
        </p:txBody>
      </p:sp>
      <p:sp>
        <p:nvSpPr>
          <p:cNvPr id="2" name="Title 1"/>
          <p:cNvSpPr>
            <a:spLocks noGrp="1"/>
          </p:cNvSpPr>
          <p:nvPr>
            <p:ph type="title"/>
          </p:nvPr>
        </p:nvSpPr>
        <p:spPr>
          <a:xfrm>
            <a:off x="428596" y="228600"/>
            <a:ext cx="8429684" cy="990600"/>
          </a:xfrm>
        </p:spPr>
        <p:txBody>
          <a:bodyPr>
            <a:normAutofit fontScale="90000"/>
          </a:bodyPr>
          <a:lstStyle/>
          <a:p>
            <a:r>
              <a:rPr lang="en-TT" dirty="0" smtClean="0"/>
              <a:t>Prudential vs. Non-prudential Regulation for the Caribbean</a:t>
            </a:r>
            <a:endParaRPr lang="en-TT"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1600200"/>
            <a:ext cx="8286808" cy="4972072"/>
          </a:xfrm>
        </p:spPr>
        <p:txBody>
          <a:bodyPr>
            <a:normAutofit/>
          </a:bodyPr>
          <a:lstStyle/>
          <a:p>
            <a:pPr>
              <a:buNone/>
            </a:pPr>
            <a:r>
              <a:rPr lang="en-TT" sz="2000" b="1" i="1" dirty="0" smtClean="0"/>
              <a:t>Non-prudential regulation &amp; supervision - </a:t>
            </a:r>
            <a:r>
              <a:rPr lang="en-TT" sz="2000" dirty="0" smtClean="0"/>
              <a:t>span a wide spectrum and include: </a:t>
            </a:r>
          </a:p>
          <a:p>
            <a:pPr lvl="1">
              <a:spcBef>
                <a:spcPts val="600"/>
              </a:spcBef>
              <a:spcAft>
                <a:spcPts val="600"/>
              </a:spcAft>
            </a:pPr>
            <a:r>
              <a:rPr lang="en-TT" sz="2000" dirty="0" smtClean="0"/>
              <a:t>reporting and disclosure requirements; ‘fit and proper’ requirements for directors and officers; restrictions on interest or deposit rates, setting up of credit information services and preventing fraud and financial crimes. (Microfinance Gateway 2011).</a:t>
            </a:r>
          </a:p>
          <a:p>
            <a:pPr lvl="1">
              <a:spcBef>
                <a:spcPts val="600"/>
              </a:spcBef>
              <a:spcAft>
                <a:spcPts val="600"/>
              </a:spcAft>
            </a:pPr>
            <a:endParaRPr lang="en-TT" sz="2000" dirty="0" smtClean="0"/>
          </a:p>
          <a:p>
            <a:pPr>
              <a:spcBef>
                <a:spcPts val="600"/>
              </a:spcBef>
              <a:spcAft>
                <a:spcPts val="600"/>
              </a:spcAft>
            </a:pPr>
            <a:r>
              <a:rPr lang="en-TT" sz="2000" dirty="0" smtClean="0"/>
              <a:t>Applies not only to licensed financial institutions but also to registered financial service providers. </a:t>
            </a:r>
          </a:p>
          <a:p>
            <a:endParaRPr lang="en-TT" sz="2000" dirty="0"/>
          </a:p>
        </p:txBody>
      </p:sp>
      <p:sp>
        <p:nvSpPr>
          <p:cNvPr id="2" name="Title 1"/>
          <p:cNvSpPr>
            <a:spLocks noGrp="1"/>
          </p:cNvSpPr>
          <p:nvPr>
            <p:ph type="title"/>
          </p:nvPr>
        </p:nvSpPr>
        <p:spPr/>
        <p:txBody>
          <a:bodyPr>
            <a:normAutofit fontScale="90000"/>
          </a:bodyPr>
          <a:lstStyle/>
          <a:p>
            <a:r>
              <a:rPr lang="en-TT" dirty="0" smtClean="0"/>
              <a:t>Prudential vs. Non-prudential regulation for the Caribbean</a:t>
            </a:r>
            <a:endParaRPr lang="en-TT"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1472" y="1285860"/>
            <a:ext cx="8153400" cy="5043510"/>
          </a:xfrm>
        </p:spPr>
        <p:txBody>
          <a:bodyPr>
            <a:normAutofit lnSpcReduction="10000"/>
          </a:bodyPr>
          <a:lstStyle/>
          <a:p>
            <a:pPr>
              <a:buNone/>
            </a:pPr>
            <a:r>
              <a:rPr lang="en-TT" dirty="0" smtClean="0"/>
              <a:t>	Wright (2000) discussed the following options for microfinance regulation </a:t>
            </a:r>
          </a:p>
          <a:p>
            <a:pPr lvl="1">
              <a:spcBef>
                <a:spcPts val="1200"/>
              </a:spcBef>
              <a:spcAft>
                <a:spcPts val="1200"/>
              </a:spcAft>
            </a:pPr>
            <a:r>
              <a:rPr lang="en-TT" dirty="0" smtClean="0"/>
              <a:t>No External Regulation</a:t>
            </a:r>
          </a:p>
          <a:p>
            <a:pPr lvl="1">
              <a:spcBef>
                <a:spcPts val="1200"/>
              </a:spcBef>
              <a:spcAft>
                <a:spcPts val="1200"/>
              </a:spcAft>
            </a:pPr>
            <a:r>
              <a:rPr lang="en-TT" dirty="0" smtClean="0"/>
              <a:t>Self-Regulation</a:t>
            </a:r>
          </a:p>
          <a:p>
            <a:pPr lvl="1">
              <a:spcBef>
                <a:spcPts val="1200"/>
              </a:spcBef>
              <a:spcAft>
                <a:spcPts val="1200"/>
              </a:spcAft>
            </a:pPr>
            <a:r>
              <a:rPr lang="en-TT" dirty="0" smtClean="0"/>
              <a:t>Blended approach: a mix of self-regulation and part supervision by a third party</a:t>
            </a:r>
          </a:p>
          <a:p>
            <a:pPr lvl="1">
              <a:spcBef>
                <a:spcPts val="1200"/>
              </a:spcBef>
              <a:spcAft>
                <a:spcPts val="1200"/>
              </a:spcAft>
            </a:pPr>
            <a:r>
              <a:rPr lang="en-TT" dirty="0" smtClean="0"/>
              <a:t>Regulation through the existing legal and regulatory framework: </a:t>
            </a:r>
            <a:r>
              <a:rPr lang="en-TT" dirty="0" err="1" smtClean="0"/>
              <a:t>Banco</a:t>
            </a:r>
            <a:r>
              <a:rPr lang="en-TT" dirty="0" smtClean="0"/>
              <a:t> Sol - Bolivia</a:t>
            </a:r>
          </a:p>
          <a:p>
            <a:pPr lvl="1">
              <a:spcBef>
                <a:spcPts val="1200"/>
              </a:spcBef>
              <a:spcAft>
                <a:spcPts val="1200"/>
              </a:spcAft>
            </a:pPr>
            <a:r>
              <a:rPr lang="en-TT" dirty="0" smtClean="0"/>
              <a:t>Regulation through MFI-specific regulation: Grameen Bank - Bangladesh</a:t>
            </a:r>
          </a:p>
          <a:p>
            <a:endParaRPr lang="en-TT" dirty="0"/>
          </a:p>
        </p:txBody>
      </p:sp>
      <p:sp>
        <p:nvSpPr>
          <p:cNvPr id="2" name="Title 1"/>
          <p:cNvSpPr>
            <a:spLocks noGrp="1"/>
          </p:cNvSpPr>
          <p:nvPr>
            <p:ph type="title"/>
          </p:nvPr>
        </p:nvSpPr>
        <p:spPr>
          <a:xfrm>
            <a:off x="500034" y="0"/>
            <a:ext cx="8229600" cy="1143000"/>
          </a:xfrm>
        </p:spPr>
        <p:txBody>
          <a:bodyPr/>
          <a:lstStyle/>
          <a:p>
            <a:r>
              <a:rPr lang="en-TT" dirty="0" smtClean="0"/>
              <a:t>Approaches to Regulation</a:t>
            </a:r>
            <a:endParaRPr lang="en-TT"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85860"/>
            <a:ext cx="8229600" cy="4929222"/>
          </a:xfrm>
        </p:spPr>
        <p:txBody>
          <a:bodyPr>
            <a:normAutofit lnSpcReduction="10000"/>
          </a:bodyPr>
          <a:lstStyle/>
          <a:p>
            <a:r>
              <a:rPr lang="en-TT" sz="2000" dirty="0" smtClean="0"/>
              <a:t>Microfinance is fundamentally different from traditional banking and regulation must be built on an understanding of these.</a:t>
            </a:r>
          </a:p>
          <a:p>
            <a:pPr lvl="1">
              <a:buNone/>
            </a:pPr>
            <a:endParaRPr lang="en-TT" sz="1600" dirty="0" smtClean="0"/>
          </a:p>
          <a:p>
            <a:r>
              <a:rPr lang="en-TT" sz="2000" dirty="0" smtClean="0"/>
              <a:t>Self Regulation is ineffective -  does little more than improve the financial reporting and internal controls in the organization</a:t>
            </a:r>
          </a:p>
          <a:p>
            <a:endParaRPr lang="en-TT" sz="2000" dirty="0" smtClean="0"/>
          </a:p>
          <a:p>
            <a:r>
              <a:rPr lang="en-TT" sz="2000" dirty="0" smtClean="0"/>
              <a:t>Protection of the Poor:</a:t>
            </a:r>
          </a:p>
          <a:p>
            <a:pPr>
              <a:buNone/>
            </a:pPr>
            <a:r>
              <a:rPr lang="en-TT" sz="2000" dirty="0" smtClean="0"/>
              <a:t>	in the pursuit of profit-maximization, actions by MFIs and their investors can disadvantage clients. </a:t>
            </a:r>
          </a:p>
          <a:p>
            <a:pPr lvl="1"/>
            <a:r>
              <a:rPr lang="en-TT" sz="1600" dirty="0" smtClean="0"/>
              <a:t>e.g. Compartamos in Mexico, investors earned a return of roughly 100 percent a year compounded over eight years as Compartamos charges interest rates that exceed 100 percent per year on loans to the poor.</a:t>
            </a:r>
          </a:p>
          <a:p>
            <a:pPr lvl="1"/>
            <a:endParaRPr lang="en-TT" sz="2000" dirty="0" smtClean="0"/>
          </a:p>
          <a:p>
            <a:pPr>
              <a:buNone/>
            </a:pPr>
            <a:r>
              <a:rPr lang="en-TT" sz="2000" dirty="0" smtClean="0"/>
              <a:t>	</a:t>
            </a:r>
            <a:r>
              <a:rPr lang="en-TT" sz="2000" i="1" dirty="0" smtClean="0"/>
              <a:t>Increased transparency is required  to provide greater client protection, in areas such as interest rate reporting. </a:t>
            </a:r>
          </a:p>
          <a:p>
            <a:endParaRPr lang="en-TT" sz="2000" dirty="0"/>
          </a:p>
        </p:txBody>
      </p:sp>
      <p:sp>
        <p:nvSpPr>
          <p:cNvPr id="3" name="Title 2"/>
          <p:cNvSpPr>
            <a:spLocks noGrp="1"/>
          </p:cNvSpPr>
          <p:nvPr>
            <p:ph type="title"/>
          </p:nvPr>
        </p:nvSpPr>
        <p:spPr>
          <a:xfrm>
            <a:off x="457200" y="274638"/>
            <a:ext cx="8229600" cy="796908"/>
          </a:xfrm>
        </p:spPr>
        <p:txBody>
          <a:bodyPr/>
          <a:lstStyle/>
          <a:p>
            <a:r>
              <a:rPr lang="en-TT" dirty="0" smtClean="0"/>
              <a:t>Why Regulation?</a:t>
            </a:r>
            <a:endParaRPr lang="en-TT"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p:cNvGraphicFramePr>
          <p:nvPr/>
        </p:nvGraphicFramePr>
        <p:xfrm>
          <a:off x="571473" y="571480"/>
          <a:ext cx="8072493" cy="5870584"/>
        </p:xfrm>
        <a:graphic>
          <a:graphicData uri="http://schemas.openxmlformats.org/drawingml/2006/table">
            <a:tbl>
              <a:tblPr/>
              <a:tblGrid>
                <a:gridCol w="1482045"/>
                <a:gridCol w="2368647"/>
                <a:gridCol w="2022599"/>
                <a:gridCol w="2199202"/>
              </a:tblGrid>
              <a:tr h="642942">
                <a:tc>
                  <a:txBody>
                    <a:bodyPr/>
                    <a:lstStyle/>
                    <a:p>
                      <a:pPr algn="ctr">
                        <a:lnSpc>
                          <a:spcPct val="200000"/>
                        </a:lnSpc>
                        <a:spcBef>
                          <a:spcPts val="1300"/>
                        </a:spcBef>
                        <a:spcAft>
                          <a:spcPts val="0"/>
                        </a:spcAft>
                      </a:pPr>
                      <a:r>
                        <a:rPr lang="en-TT" sz="1400" b="1" dirty="0">
                          <a:solidFill>
                            <a:srgbClr val="000000"/>
                          </a:solidFill>
                          <a:latin typeface="Calibri"/>
                          <a:ea typeface="Calibri"/>
                          <a:cs typeface="Calibri"/>
                        </a:rPr>
                        <a:t>Date</a:t>
                      </a:r>
                      <a:endParaRPr lang="en-TT" sz="1400" dirty="0">
                        <a:solidFill>
                          <a:srgbClr val="76923C"/>
                        </a:solidFill>
                        <a:latin typeface="Calibri"/>
                        <a:ea typeface="Calibri"/>
                        <a:cs typeface="Times New Roman"/>
                      </a:endParaRPr>
                    </a:p>
                  </a:txBody>
                  <a:tcPr marL="65685" marR="65685" marT="0" marB="0" anchor="ctr">
                    <a:lnL>
                      <a:noFill/>
                    </a:lnL>
                    <a:lnR>
                      <a:noFill/>
                    </a:lnR>
                    <a:lnT w="12700" cap="flat" cmpd="sng" algn="ctr">
                      <a:solidFill>
                        <a:srgbClr val="9BBB59"/>
                      </a:solidFill>
                      <a:prstDash val="solid"/>
                      <a:round/>
                      <a:headEnd type="none" w="med" len="med"/>
                      <a:tailEnd type="none" w="med" len="med"/>
                    </a:lnT>
                    <a:lnB>
                      <a:noFill/>
                    </a:lnB>
                    <a:solidFill>
                      <a:srgbClr val="E6EED5"/>
                    </a:solidFill>
                  </a:tcPr>
                </a:tc>
                <a:tc>
                  <a:txBody>
                    <a:bodyPr/>
                    <a:lstStyle/>
                    <a:p>
                      <a:pPr algn="ctr">
                        <a:lnSpc>
                          <a:spcPct val="200000"/>
                        </a:lnSpc>
                        <a:spcBef>
                          <a:spcPts val="1300"/>
                        </a:spcBef>
                        <a:spcAft>
                          <a:spcPts val="0"/>
                        </a:spcAft>
                      </a:pPr>
                      <a:r>
                        <a:rPr lang="en-TT" sz="1400" b="1" dirty="0">
                          <a:solidFill>
                            <a:srgbClr val="000000"/>
                          </a:solidFill>
                          <a:latin typeface="Calibri"/>
                          <a:ea typeface="Calibri"/>
                          <a:cs typeface="Calibri"/>
                        </a:rPr>
                        <a:t>Number of Programs Reporting</a:t>
                      </a:r>
                      <a:endParaRPr lang="en-TT" sz="1400" dirty="0">
                        <a:solidFill>
                          <a:srgbClr val="76923C"/>
                        </a:solidFill>
                        <a:latin typeface="Calibri"/>
                        <a:ea typeface="Calibri"/>
                        <a:cs typeface="Times New Roman"/>
                      </a:endParaRPr>
                    </a:p>
                  </a:txBody>
                  <a:tcPr marL="65685" marR="65685" marT="0" marB="0" anchor="ctr">
                    <a:lnL>
                      <a:noFill/>
                    </a:lnL>
                    <a:lnR>
                      <a:noFill/>
                    </a:lnR>
                    <a:lnT w="12700" cap="flat" cmpd="sng" algn="ctr">
                      <a:solidFill>
                        <a:srgbClr val="9BBB59"/>
                      </a:solidFill>
                      <a:prstDash val="solid"/>
                      <a:round/>
                      <a:headEnd type="none" w="med" len="med"/>
                      <a:tailEnd type="none" w="med" len="med"/>
                    </a:lnT>
                    <a:lnB>
                      <a:noFill/>
                    </a:lnB>
                    <a:solidFill>
                      <a:srgbClr val="E6EED5"/>
                    </a:solidFill>
                  </a:tcPr>
                </a:tc>
                <a:tc>
                  <a:txBody>
                    <a:bodyPr/>
                    <a:lstStyle/>
                    <a:p>
                      <a:pPr algn="ctr">
                        <a:lnSpc>
                          <a:spcPct val="200000"/>
                        </a:lnSpc>
                        <a:spcBef>
                          <a:spcPts val="1300"/>
                        </a:spcBef>
                        <a:spcAft>
                          <a:spcPts val="0"/>
                        </a:spcAft>
                      </a:pPr>
                      <a:r>
                        <a:rPr lang="en-TT" sz="1400" b="1" dirty="0">
                          <a:solidFill>
                            <a:srgbClr val="000000"/>
                          </a:solidFill>
                          <a:latin typeface="Calibri"/>
                          <a:ea typeface="Calibri"/>
                          <a:cs typeface="Calibri"/>
                        </a:rPr>
                        <a:t>Total Number of Clients Reached</a:t>
                      </a:r>
                      <a:endParaRPr lang="en-TT" sz="1400" dirty="0">
                        <a:solidFill>
                          <a:srgbClr val="76923C"/>
                        </a:solidFill>
                        <a:latin typeface="Calibri"/>
                        <a:ea typeface="Calibri"/>
                        <a:cs typeface="Times New Roman"/>
                      </a:endParaRPr>
                    </a:p>
                  </a:txBody>
                  <a:tcPr marL="65685" marR="65685" marT="0" marB="0" anchor="ctr">
                    <a:lnL>
                      <a:noFill/>
                    </a:lnL>
                    <a:lnR>
                      <a:noFill/>
                    </a:lnR>
                    <a:lnT w="12700" cap="flat" cmpd="sng" algn="ctr">
                      <a:solidFill>
                        <a:srgbClr val="9BBB59"/>
                      </a:solidFill>
                      <a:prstDash val="solid"/>
                      <a:round/>
                      <a:headEnd type="none" w="med" len="med"/>
                      <a:tailEnd type="none" w="med" len="med"/>
                    </a:lnT>
                    <a:lnB>
                      <a:noFill/>
                    </a:lnB>
                    <a:solidFill>
                      <a:srgbClr val="E6EED5"/>
                    </a:solidFill>
                  </a:tcPr>
                </a:tc>
                <a:tc>
                  <a:txBody>
                    <a:bodyPr/>
                    <a:lstStyle/>
                    <a:p>
                      <a:pPr algn="ctr">
                        <a:lnSpc>
                          <a:spcPct val="200000"/>
                        </a:lnSpc>
                        <a:spcBef>
                          <a:spcPts val="1300"/>
                        </a:spcBef>
                        <a:spcAft>
                          <a:spcPts val="0"/>
                        </a:spcAft>
                      </a:pPr>
                      <a:r>
                        <a:rPr lang="en-TT" sz="1400" b="1" dirty="0">
                          <a:solidFill>
                            <a:srgbClr val="000000"/>
                          </a:solidFill>
                          <a:latin typeface="Calibri"/>
                          <a:ea typeface="Calibri"/>
                          <a:cs typeface="Calibri"/>
                        </a:rPr>
                        <a:t>Number of Poorest Clients Reported</a:t>
                      </a:r>
                      <a:endParaRPr lang="en-TT" sz="1400" dirty="0">
                        <a:solidFill>
                          <a:srgbClr val="76923C"/>
                        </a:solidFill>
                        <a:latin typeface="Calibri"/>
                        <a:ea typeface="Calibri"/>
                        <a:cs typeface="Times New Roman"/>
                      </a:endParaRPr>
                    </a:p>
                  </a:txBody>
                  <a:tcPr marL="65685" marR="65685" marT="0" marB="0" anchor="ctr">
                    <a:lnL>
                      <a:noFill/>
                    </a:lnL>
                    <a:lnR>
                      <a:noFill/>
                    </a:lnR>
                    <a:lnT w="12700" cap="flat" cmpd="sng" algn="ctr">
                      <a:solidFill>
                        <a:srgbClr val="9BBB59"/>
                      </a:solidFill>
                      <a:prstDash val="solid"/>
                      <a:round/>
                      <a:headEnd type="none" w="med" len="med"/>
                      <a:tailEnd type="none" w="med" len="med"/>
                    </a:lnT>
                    <a:lnB>
                      <a:noFill/>
                    </a:lnB>
                    <a:solidFill>
                      <a:srgbClr val="E6EED5"/>
                    </a:solidFill>
                  </a:tcPr>
                </a:tc>
              </a:tr>
              <a:tr h="456104">
                <a:tc>
                  <a:txBody>
                    <a:bodyPr/>
                    <a:lstStyle/>
                    <a:p>
                      <a:pPr algn="ctr">
                        <a:lnSpc>
                          <a:spcPct val="200000"/>
                        </a:lnSpc>
                        <a:spcAft>
                          <a:spcPts val="0"/>
                        </a:spcAft>
                      </a:pPr>
                      <a:r>
                        <a:rPr lang="en-TT" sz="1400" dirty="0">
                          <a:solidFill>
                            <a:srgbClr val="000000"/>
                          </a:solidFill>
                          <a:latin typeface="Calibri"/>
                          <a:ea typeface="Calibri"/>
                          <a:cs typeface="Calibri"/>
                        </a:rPr>
                        <a:t>12/31/97</a:t>
                      </a:r>
                      <a:endParaRPr lang="en-TT" sz="1400" dirty="0">
                        <a:solidFill>
                          <a:srgbClr val="76923C"/>
                        </a:solidFill>
                        <a:latin typeface="Calibri"/>
                        <a:ea typeface="Calibri"/>
                        <a:cs typeface="Times New Roman"/>
                      </a:endParaRPr>
                    </a:p>
                  </a:txBody>
                  <a:tcPr marL="65685" marR="65685" marT="0" marB="0">
                    <a:lnL>
                      <a:noFill/>
                    </a:lnL>
                    <a:lnR>
                      <a:noFill/>
                    </a:lnR>
                    <a:lnT>
                      <a:noFill/>
                    </a:lnT>
                    <a:lnB>
                      <a:noFill/>
                    </a:lnB>
                    <a:solidFill>
                      <a:srgbClr val="E6EED5"/>
                    </a:solidFill>
                  </a:tcPr>
                </a:tc>
                <a:tc>
                  <a:txBody>
                    <a:bodyPr/>
                    <a:lstStyle/>
                    <a:p>
                      <a:pPr algn="ctr">
                        <a:lnSpc>
                          <a:spcPct val="200000"/>
                        </a:lnSpc>
                        <a:spcAft>
                          <a:spcPts val="0"/>
                        </a:spcAft>
                      </a:pPr>
                      <a:r>
                        <a:rPr lang="en-TT" sz="1400" dirty="0">
                          <a:solidFill>
                            <a:srgbClr val="000000"/>
                          </a:solidFill>
                          <a:latin typeface="Calibri"/>
                          <a:ea typeface="Calibri"/>
                          <a:cs typeface="Calibri"/>
                        </a:rPr>
                        <a:t>618 institutions</a:t>
                      </a:r>
                      <a:endParaRPr lang="en-TT" sz="1400" dirty="0">
                        <a:solidFill>
                          <a:srgbClr val="76923C"/>
                        </a:solidFill>
                        <a:latin typeface="Calibri"/>
                        <a:ea typeface="Calibri"/>
                        <a:cs typeface="Times New Roman"/>
                      </a:endParaRPr>
                    </a:p>
                  </a:txBody>
                  <a:tcPr marL="65685" marR="65685" marT="0" marB="0">
                    <a:lnL>
                      <a:noFill/>
                    </a:lnL>
                    <a:lnR>
                      <a:noFill/>
                    </a:lnR>
                    <a:lnT>
                      <a:noFill/>
                    </a:lnT>
                    <a:lnB>
                      <a:noFill/>
                    </a:lnB>
                  </a:tcPr>
                </a:tc>
                <a:tc>
                  <a:txBody>
                    <a:bodyPr/>
                    <a:lstStyle/>
                    <a:p>
                      <a:pPr algn="ctr">
                        <a:lnSpc>
                          <a:spcPct val="200000"/>
                        </a:lnSpc>
                        <a:spcAft>
                          <a:spcPts val="0"/>
                        </a:spcAft>
                      </a:pPr>
                      <a:r>
                        <a:rPr lang="en-TT" sz="1400" dirty="0">
                          <a:solidFill>
                            <a:srgbClr val="000000"/>
                          </a:solidFill>
                          <a:latin typeface="Calibri"/>
                          <a:ea typeface="Calibri"/>
                          <a:cs typeface="Calibri"/>
                        </a:rPr>
                        <a:t>13,478,797</a:t>
                      </a:r>
                      <a:endParaRPr lang="en-TT" sz="1400" dirty="0">
                        <a:solidFill>
                          <a:srgbClr val="76923C"/>
                        </a:solidFill>
                        <a:latin typeface="Calibri"/>
                        <a:ea typeface="Calibri"/>
                        <a:cs typeface="Times New Roman"/>
                      </a:endParaRPr>
                    </a:p>
                  </a:txBody>
                  <a:tcPr marL="65685" marR="65685" marT="0" marB="0">
                    <a:lnL>
                      <a:noFill/>
                    </a:lnL>
                    <a:lnR>
                      <a:noFill/>
                    </a:lnR>
                    <a:lnT>
                      <a:noFill/>
                    </a:lnT>
                    <a:lnB>
                      <a:noFill/>
                    </a:lnB>
                    <a:solidFill>
                      <a:srgbClr val="E6EED5"/>
                    </a:solidFill>
                  </a:tcPr>
                </a:tc>
                <a:tc>
                  <a:txBody>
                    <a:bodyPr/>
                    <a:lstStyle/>
                    <a:p>
                      <a:pPr algn="ctr">
                        <a:lnSpc>
                          <a:spcPct val="200000"/>
                        </a:lnSpc>
                        <a:spcAft>
                          <a:spcPts val="0"/>
                        </a:spcAft>
                      </a:pPr>
                      <a:r>
                        <a:rPr lang="en-TT" sz="1400">
                          <a:solidFill>
                            <a:srgbClr val="000000"/>
                          </a:solidFill>
                          <a:latin typeface="Calibri"/>
                          <a:ea typeface="Calibri"/>
                          <a:cs typeface="Calibri"/>
                        </a:rPr>
                        <a:t>7,600,000</a:t>
                      </a:r>
                      <a:endParaRPr lang="en-TT" sz="1400">
                        <a:solidFill>
                          <a:srgbClr val="76923C"/>
                        </a:solidFill>
                        <a:latin typeface="Calibri"/>
                        <a:ea typeface="Calibri"/>
                        <a:cs typeface="Times New Roman"/>
                      </a:endParaRPr>
                    </a:p>
                  </a:txBody>
                  <a:tcPr marL="65685" marR="65685" marT="0" marB="0">
                    <a:lnL>
                      <a:noFill/>
                    </a:lnL>
                    <a:lnR>
                      <a:noFill/>
                    </a:lnR>
                    <a:lnT>
                      <a:noFill/>
                    </a:lnT>
                    <a:lnB>
                      <a:noFill/>
                    </a:lnB>
                  </a:tcPr>
                </a:tc>
              </a:tr>
              <a:tr h="456104">
                <a:tc>
                  <a:txBody>
                    <a:bodyPr/>
                    <a:lstStyle/>
                    <a:p>
                      <a:pPr algn="ctr">
                        <a:lnSpc>
                          <a:spcPct val="200000"/>
                        </a:lnSpc>
                        <a:spcAft>
                          <a:spcPts val="0"/>
                        </a:spcAft>
                      </a:pPr>
                      <a:r>
                        <a:rPr lang="en-TT" sz="1400" dirty="0">
                          <a:solidFill>
                            <a:srgbClr val="000000"/>
                          </a:solidFill>
                          <a:latin typeface="Calibri"/>
                          <a:ea typeface="Calibri"/>
                          <a:cs typeface="Calibri"/>
                        </a:rPr>
                        <a:t>12/31/98</a:t>
                      </a:r>
                      <a:endParaRPr lang="en-TT" sz="1400" dirty="0">
                        <a:solidFill>
                          <a:srgbClr val="76923C"/>
                        </a:solidFill>
                        <a:latin typeface="Calibri"/>
                        <a:ea typeface="Calibri"/>
                        <a:cs typeface="Times New Roman"/>
                      </a:endParaRPr>
                    </a:p>
                  </a:txBody>
                  <a:tcPr marL="65685" marR="65685" marT="0" marB="0">
                    <a:lnL>
                      <a:noFill/>
                    </a:lnL>
                    <a:lnR>
                      <a:noFill/>
                    </a:lnR>
                    <a:lnT>
                      <a:noFill/>
                    </a:lnT>
                    <a:lnB>
                      <a:noFill/>
                    </a:lnB>
                    <a:solidFill>
                      <a:srgbClr val="E6EED5"/>
                    </a:solidFill>
                  </a:tcPr>
                </a:tc>
                <a:tc>
                  <a:txBody>
                    <a:bodyPr/>
                    <a:lstStyle/>
                    <a:p>
                      <a:pPr algn="ctr">
                        <a:lnSpc>
                          <a:spcPct val="200000"/>
                        </a:lnSpc>
                        <a:spcAft>
                          <a:spcPts val="0"/>
                        </a:spcAft>
                      </a:pPr>
                      <a:r>
                        <a:rPr lang="en-TT" sz="1400">
                          <a:solidFill>
                            <a:srgbClr val="000000"/>
                          </a:solidFill>
                          <a:latin typeface="Calibri"/>
                          <a:ea typeface="Calibri"/>
                          <a:cs typeface="Calibri"/>
                        </a:rPr>
                        <a:t>925 institutions </a:t>
                      </a:r>
                      <a:endParaRPr lang="en-TT" sz="1400">
                        <a:solidFill>
                          <a:srgbClr val="76923C"/>
                        </a:solidFill>
                        <a:latin typeface="Calibri"/>
                        <a:ea typeface="Calibri"/>
                        <a:cs typeface="Times New Roman"/>
                      </a:endParaRPr>
                    </a:p>
                  </a:txBody>
                  <a:tcPr marL="65685" marR="65685" marT="0" marB="0">
                    <a:lnL>
                      <a:noFill/>
                    </a:lnL>
                    <a:lnR>
                      <a:noFill/>
                    </a:lnR>
                    <a:lnT>
                      <a:noFill/>
                    </a:lnT>
                    <a:lnB>
                      <a:noFill/>
                    </a:lnB>
                    <a:solidFill>
                      <a:srgbClr val="E6EED5"/>
                    </a:solidFill>
                  </a:tcPr>
                </a:tc>
                <a:tc>
                  <a:txBody>
                    <a:bodyPr/>
                    <a:lstStyle/>
                    <a:p>
                      <a:pPr algn="ctr">
                        <a:lnSpc>
                          <a:spcPct val="200000"/>
                        </a:lnSpc>
                        <a:spcAft>
                          <a:spcPts val="0"/>
                        </a:spcAft>
                      </a:pPr>
                      <a:r>
                        <a:rPr lang="en-TT" sz="1400" dirty="0">
                          <a:solidFill>
                            <a:srgbClr val="000000"/>
                          </a:solidFill>
                          <a:latin typeface="Calibri"/>
                          <a:ea typeface="Calibri"/>
                          <a:cs typeface="Calibri"/>
                        </a:rPr>
                        <a:t>20,938,899</a:t>
                      </a:r>
                      <a:endParaRPr lang="en-TT" sz="1400" dirty="0">
                        <a:solidFill>
                          <a:srgbClr val="76923C"/>
                        </a:solidFill>
                        <a:latin typeface="Calibri"/>
                        <a:ea typeface="Calibri"/>
                        <a:cs typeface="Times New Roman"/>
                      </a:endParaRPr>
                    </a:p>
                  </a:txBody>
                  <a:tcPr marL="65685" marR="65685" marT="0" marB="0">
                    <a:lnL>
                      <a:noFill/>
                    </a:lnL>
                    <a:lnR>
                      <a:noFill/>
                    </a:lnR>
                    <a:lnT>
                      <a:noFill/>
                    </a:lnT>
                    <a:lnB>
                      <a:noFill/>
                    </a:lnB>
                    <a:solidFill>
                      <a:srgbClr val="E6EED5"/>
                    </a:solidFill>
                  </a:tcPr>
                </a:tc>
                <a:tc>
                  <a:txBody>
                    <a:bodyPr/>
                    <a:lstStyle/>
                    <a:p>
                      <a:pPr algn="ctr">
                        <a:lnSpc>
                          <a:spcPct val="200000"/>
                        </a:lnSpc>
                        <a:spcAft>
                          <a:spcPts val="0"/>
                        </a:spcAft>
                      </a:pPr>
                      <a:r>
                        <a:rPr lang="en-TT" sz="1400">
                          <a:solidFill>
                            <a:srgbClr val="000000"/>
                          </a:solidFill>
                          <a:latin typeface="Calibri"/>
                          <a:ea typeface="Calibri"/>
                          <a:cs typeface="Calibri"/>
                        </a:rPr>
                        <a:t>12,221,918</a:t>
                      </a:r>
                      <a:endParaRPr lang="en-TT" sz="1400">
                        <a:solidFill>
                          <a:srgbClr val="76923C"/>
                        </a:solidFill>
                        <a:latin typeface="Calibri"/>
                        <a:ea typeface="Calibri"/>
                        <a:cs typeface="Times New Roman"/>
                      </a:endParaRPr>
                    </a:p>
                  </a:txBody>
                  <a:tcPr marL="65685" marR="65685" marT="0" marB="0">
                    <a:lnL>
                      <a:noFill/>
                    </a:lnL>
                    <a:lnR>
                      <a:noFill/>
                    </a:lnR>
                    <a:lnT>
                      <a:noFill/>
                    </a:lnT>
                    <a:lnB>
                      <a:noFill/>
                    </a:lnB>
                    <a:solidFill>
                      <a:srgbClr val="E6EED5"/>
                    </a:solidFill>
                  </a:tcPr>
                </a:tc>
              </a:tr>
              <a:tr h="456104">
                <a:tc>
                  <a:txBody>
                    <a:bodyPr/>
                    <a:lstStyle/>
                    <a:p>
                      <a:pPr algn="ctr">
                        <a:lnSpc>
                          <a:spcPct val="200000"/>
                        </a:lnSpc>
                        <a:spcAft>
                          <a:spcPts val="0"/>
                        </a:spcAft>
                      </a:pPr>
                      <a:r>
                        <a:rPr lang="en-TT" sz="1400">
                          <a:solidFill>
                            <a:srgbClr val="000000"/>
                          </a:solidFill>
                          <a:latin typeface="Calibri"/>
                          <a:ea typeface="Calibri"/>
                          <a:cs typeface="Calibri"/>
                        </a:rPr>
                        <a:t>12/31/99</a:t>
                      </a:r>
                      <a:endParaRPr lang="en-TT" sz="1400">
                        <a:solidFill>
                          <a:srgbClr val="76923C"/>
                        </a:solidFill>
                        <a:latin typeface="Calibri"/>
                        <a:ea typeface="Calibri"/>
                        <a:cs typeface="Times New Roman"/>
                      </a:endParaRPr>
                    </a:p>
                  </a:txBody>
                  <a:tcPr marL="65685" marR="65685" marT="0" marB="0">
                    <a:lnL>
                      <a:noFill/>
                    </a:lnL>
                    <a:lnR>
                      <a:noFill/>
                    </a:lnR>
                    <a:lnT>
                      <a:noFill/>
                    </a:lnT>
                    <a:lnB>
                      <a:noFill/>
                    </a:lnB>
                    <a:solidFill>
                      <a:srgbClr val="E6EED5"/>
                    </a:solidFill>
                  </a:tcPr>
                </a:tc>
                <a:tc>
                  <a:txBody>
                    <a:bodyPr/>
                    <a:lstStyle/>
                    <a:p>
                      <a:pPr algn="ctr">
                        <a:lnSpc>
                          <a:spcPct val="200000"/>
                        </a:lnSpc>
                        <a:spcAft>
                          <a:spcPts val="0"/>
                        </a:spcAft>
                      </a:pPr>
                      <a:r>
                        <a:rPr lang="en-TT" sz="1400">
                          <a:solidFill>
                            <a:srgbClr val="000000"/>
                          </a:solidFill>
                          <a:latin typeface="Calibri"/>
                          <a:ea typeface="Calibri"/>
                          <a:cs typeface="Calibri"/>
                        </a:rPr>
                        <a:t>1,065 institutions</a:t>
                      </a:r>
                      <a:endParaRPr lang="en-TT" sz="1400">
                        <a:solidFill>
                          <a:srgbClr val="76923C"/>
                        </a:solidFill>
                        <a:latin typeface="Calibri"/>
                        <a:ea typeface="Calibri"/>
                        <a:cs typeface="Times New Roman"/>
                      </a:endParaRPr>
                    </a:p>
                  </a:txBody>
                  <a:tcPr marL="65685" marR="65685" marT="0" marB="0">
                    <a:lnL>
                      <a:noFill/>
                    </a:lnL>
                    <a:lnR>
                      <a:noFill/>
                    </a:lnR>
                    <a:lnT>
                      <a:noFill/>
                    </a:lnT>
                    <a:lnB>
                      <a:noFill/>
                    </a:lnB>
                  </a:tcPr>
                </a:tc>
                <a:tc>
                  <a:txBody>
                    <a:bodyPr/>
                    <a:lstStyle/>
                    <a:p>
                      <a:pPr algn="ctr">
                        <a:lnSpc>
                          <a:spcPct val="200000"/>
                        </a:lnSpc>
                        <a:spcAft>
                          <a:spcPts val="0"/>
                        </a:spcAft>
                      </a:pPr>
                      <a:r>
                        <a:rPr lang="en-TT" sz="1400" dirty="0">
                          <a:solidFill>
                            <a:srgbClr val="000000"/>
                          </a:solidFill>
                          <a:latin typeface="Calibri"/>
                          <a:ea typeface="Calibri"/>
                          <a:cs typeface="Calibri"/>
                        </a:rPr>
                        <a:t>23,555,689</a:t>
                      </a:r>
                      <a:endParaRPr lang="en-TT" sz="1400" dirty="0">
                        <a:solidFill>
                          <a:srgbClr val="76923C"/>
                        </a:solidFill>
                        <a:latin typeface="Calibri"/>
                        <a:ea typeface="Calibri"/>
                        <a:cs typeface="Times New Roman"/>
                      </a:endParaRPr>
                    </a:p>
                  </a:txBody>
                  <a:tcPr marL="65685" marR="65685" marT="0" marB="0">
                    <a:lnL>
                      <a:noFill/>
                    </a:lnL>
                    <a:lnR>
                      <a:noFill/>
                    </a:lnR>
                    <a:lnT>
                      <a:noFill/>
                    </a:lnT>
                    <a:lnB>
                      <a:noFill/>
                    </a:lnB>
                    <a:solidFill>
                      <a:srgbClr val="E6EED5"/>
                    </a:solidFill>
                  </a:tcPr>
                </a:tc>
                <a:tc>
                  <a:txBody>
                    <a:bodyPr/>
                    <a:lstStyle/>
                    <a:p>
                      <a:pPr algn="ctr">
                        <a:lnSpc>
                          <a:spcPct val="200000"/>
                        </a:lnSpc>
                        <a:spcAft>
                          <a:spcPts val="0"/>
                        </a:spcAft>
                      </a:pPr>
                      <a:r>
                        <a:rPr lang="en-TT" sz="1400">
                          <a:solidFill>
                            <a:srgbClr val="000000"/>
                          </a:solidFill>
                          <a:latin typeface="Calibri"/>
                          <a:ea typeface="Calibri"/>
                          <a:cs typeface="Calibri"/>
                        </a:rPr>
                        <a:t>13,779,872</a:t>
                      </a:r>
                      <a:endParaRPr lang="en-TT" sz="1400">
                        <a:solidFill>
                          <a:srgbClr val="76923C"/>
                        </a:solidFill>
                        <a:latin typeface="Calibri"/>
                        <a:ea typeface="Calibri"/>
                        <a:cs typeface="Times New Roman"/>
                      </a:endParaRPr>
                    </a:p>
                  </a:txBody>
                  <a:tcPr marL="65685" marR="65685" marT="0" marB="0">
                    <a:lnL>
                      <a:noFill/>
                    </a:lnL>
                    <a:lnR>
                      <a:noFill/>
                    </a:lnR>
                    <a:lnT>
                      <a:noFill/>
                    </a:lnT>
                    <a:lnB>
                      <a:noFill/>
                    </a:lnB>
                  </a:tcPr>
                </a:tc>
              </a:tr>
              <a:tr h="456104">
                <a:tc>
                  <a:txBody>
                    <a:bodyPr/>
                    <a:lstStyle/>
                    <a:p>
                      <a:pPr algn="ctr">
                        <a:lnSpc>
                          <a:spcPct val="200000"/>
                        </a:lnSpc>
                        <a:spcAft>
                          <a:spcPts val="0"/>
                        </a:spcAft>
                      </a:pPr>
                      <a:r>
                        <a:rPr lang="en-TT" sz="1400" dirty="0">
                          <a:solidFill>
                            <a:srgbClr val="000000"/>
                          </a:solidFill>
                          <a:latin typeface="Calibri"/>
                          <a:ea typeface="Calibri"/>
                          <a:cs typeface="Calibri"/>
                        </a:rPr>
                        <a:t>12/31/00</a:t>
                      </a:r>
                      <a:endParaRPr lang="en-TT" sz="1400" dirty="0">
                        <a:solidFill>
                          <a:srgbClr val="76923C"/>
                        </a:solidFill>
                        <a:latin typeface="Calibri"/>
                        <a:ea typeface="Calibri"/>
                        <a:cs typeface="Times New Roman"/>
                      </a:endParaRPr>
                    </a:p>
                  </a:txBody>
                  <a:tcPr marL="65685" marR="65685" marT="0" marB="0">
                    <a:lnL>
                      <a:noFill/>
                    </a:lnL>
                    <a:lnR>
                      <a:noFill/>
                    </a:lnR>
                    <a:lnT>
                      <a:noFill/>
                    </a:lnT>
                    <a:lnB>
                      <a:noFill/>
                    </a:lnB>
                    <a:solidFill>
                      <a:srgbClr val="E6EED5"/>
                    </a:solidFill>
                  </a:tcPr>
                </a:tc>
                <a:tc>
                  <a:txBody>
                    <a:bodyPr/>
                    <a:lstStyle/>
                    <a:p>
                      <a:pPr algn="ctr">
                        <a:lnSpc>
                          <a:spcPct val="200000"/>
                        </a:lnSpc>
                        <a:spcAft>
                          <a:spcPts val="0"/>
                        </a:spcAft>
                      </a:pPr>
                      <a:r>
                        <a:rPr lang="en-TT" sz="1400" dirty="0">
                          <a:solidFill>
                            <a:srgbClr val="000000"/>
                          </a:solidFill>
                          <a:latin typeface="Calibri"/>
                          <a:ea typeface="Calibri"/>
                          <a:cs typeface="Calibri"/>
                        </a:rPr>
                        <a:t>1,567 institutions</a:t>
                      </a:r>
                      <a:endParaRPr lang="en-TT" sz="1400" dirty="0">
                        <a:solidFill>
                          <a:srgbClr val="76923C"/>
                        </a:solidFill>
                        <a:latin typeface="Calibri"/>
                        <a:ea typeface="Calibri"/>
                        <a:cs typeface="Times New Roman"/>
                      </a:endParaRPr>
                    </a:p>
                  </a:txBody>
                  <a:tcPr marL="65685" marR="65685" marT="0" marB="0">
                    <a:lnL>
                      <a:noFill/>
                    </a:lnL>
                    <a:lnR>
                      <a:noFill/>
                    </a:lnR>
                    <a:lnT>
                      <a:noFill/>
                    </a:lnT>
                    <a:lnB>
                      <a:noFill/>
                    </a:lnB>
                    <a:solidFill>
                      <a:srgbClr val="E6EED5"/>
                    </a:solidFill>
                  </a:tcPr>
                </a:tc>
                <a:tc>
                  <a:txBody>
                    <a:bodyPr/>
                    <a:lstStyle/>
                    <a:p>
                      <a:pPr algn="ctr">
                        <a:lnSpc>
                          <a:spcPct val="200000"/>
                        </a:lnSpc>
                        <a:spcAft>
                          <a:spcPts val="0"/>
                        </a:spcAft>
                      </a:pPr>
                      <a:r>
                        <a:rPr lang="en-TT" sz="1400" dirty="0">
                          <a:solidFill>
                            <a:srgbClr val="000000"/>
                          </a:solidFill>
                          <a:latin typeface="Calibri"/>
                          <a:ea typeface="Calibri"/>
                          <a:cs typeface="Calibri"/>
                        </a:rPr>
                        <a:t>30,681,107</a:t>
                      </a:r>
                      <a:endParaRPr lang="en-TT" sz="1400" dirty="0">
                        <a:solidFill>
                          <a:srgbClr val="76923C"/>
                        </a:solidFill>
                        <a:latin typeface="Calibri"/>
                        <a:ea typeface="Calibri"/>
                        <a:cs typeface="Times New Roman"/>
                      </a:endParaRPr>
                    </a:p>
                  </a:txBody>
                  <a:tcPr marL="65685" marR="65685" marT="0" marB="0">
                    <a:lnL>
                      <a:noFill/>
                    </a:lnL>
                    <a:lnR>
                      <a:noFill/>
                    </a:lnR>
                    <a:lnT>
                      <a:noFill/>
                    </a:lnT>
                    <a:lnB>
                      <a:noFill/>
                    </a:lnB>
                    <a:solidFill>
                      <a:srgbClr val="E6EED5"/>
                    </a:solidFill>
                  </a:tcPr>
                </a:tc>
                <a:tc>
                  <a:txBody>
                    <a:bodyPr/>
                    <a:lstStyle/>
                    <a:p>
                      <a:pPr algn="ctr">
                        <a:lnSpc>
                          <a:spcPct val="200000"/>
                        </a:lnSpc>
                        <a:spcAft>
                          <a:spcPts val="0"/>
                        </a:spcAft>
                      </a:pPr>
                      <a:r>
                        <a:rPr lang="en-TT" sz="1400" dirty="0">
                          <a:solidFill>
                            <a:srgbClr val="000000"/>
                          </a:solidFill>
                          <a:latin typeface="Calibri"/>
                          <a:ea typeface="Calibri"/>
                          <a:cs typeface="Calibri"/>
                        </a:rPr>
                        <a:t>19,327,451</a:t>
                      </a:r>
                      <a:endParaRPr lang="en-TT" sz="1400" dirty="0">
                        <a:solidFill>
                          <a:srgbClr val="76923C"/>
                        </a:solidFill>
                        <a:latin typeface="Calibri"/>
                        <a:ea typeface="Calibri"/>
                        <a:cs typeface="Times New Roman"/>
                      </a:endParaRPr>
                    </a:p>
                  </a:txBody>
                  <a:tcPr marL="65685" marR="65685" marT="0" marB="0">
                    <a:lnL>
                      <a:noFill/>
                    </a:lnL>
                    <a:lnR>
                      <a:noFill/>
                    </a:lnR>
                    <a:lnT>
                      <a:noFill/>
                    </a:lnT>
                    <a:lnB>
                      <a:noFill/>
                    </a:lnB>
                    <a:solidFill>
                      <a:srgbClr val="E6EED5"/>
                    </a:solidFill>
                  </a:tcPr>
                </a:tc>
              </a:tr>
              <a:tr h="456104">
                <a:tc>
                  <a:txBody>
                    <a:bodyPr/>
                    <a:lstStyle/>
                    <a:p>
                      <a:pPr algn="ctr">
                        <a:lnSpc>
                          <a:spcPct val="200000"/>
                        </a:lnSpc>
                        <a:spcAft>
                          <a:spcPts val="0"/>
                        </a:spcAft>
                      </a:pPr>
                      <a:r>
                        <a:rPr lang="en-TT" sz="1400">
                          <a:solidFill>
                            <a:srgbClr val="000000"/>
                          </a:solidFill>
                          <a:latin typeface="Calibri"/>
                          <a:ea typeface="Calibri"/>
                          <a:cs typeface="Calibri"/>
                        </a:rPr>
                        <a:t>12/31/01</a:t>
                      </a:r>
                      <a:endParaRPr lang="en-TT" sz="1400">
                        <a:solidFill>
                          <a:srgbClr val="76923C"/>
                        </a:solidFill>
                        <a:latin typeface="Calibri"/>
                        <a:ea typeface="Calibri"/>
                        <a:cs typeface="Times New Roman"/>
                      </a:endParaRPr>
                    </a:p>
                  </a:txBody>
                  <a:tcPr marL="65685" marR="65685" marT="0" marB="0">
                    <a:lnL>
                      <a:noFill/>
                    </a:lnL>
                    <a:lnR>
                      <a:noFill/>
                    </a:lnR>
                    <a:lnT>
                      <a:noFill/>
                    </a:lnT>
                    <a:lnB>
                      <a:noFill/>
                    </a:lnB>
                    <a:solidFill>
                      <a:srgbClr val="E6EED5"/>
                    </a:solidFill>
                  </a:tcPr>
                </a:tc>
                <a:tc>
                  <a:txBody>
                    <a:bodyPr/>
                    <a:lstStyle/>
                    <a:p>
                      <a:pPr algn="ctr">
                        <a:lnSpc>
                          <a:spcPct val="200000"/>
                        </a:lnSpc>
                        <a:spcAft>
                          <a:spcPts val="0"/>
                        </a:spcAft>
                      </a:pPr>
                      <a:r>
                        <a:rPr lang="en-TT" sz="1400">
                          <a:solidFill>
                            <a:srgbClr val="000000"/>
                          </a:solidFill>
                          <a:latin typeface="Calibri"/>
                          <a:ea typeface="Calibri"/>
                          <a:cs typeface="Calibri"/>
                        </a:rPr>
                        <a:t>2,186 institutions</a:t>
                      </a:r>
                      <a:endParaRPr lang="en-TT" sz="1400">
                        <a:solidFill>
                          <a:srgbClr val="76923C"/>
                        </a:solidFill>
                        <a:latin typeface="Calibri"/>
                        <a:ea typeface="Calibri"/>
                        <a:cs typeface="Times New Roman"/>
                      </a:endParaRPr>
                    </a:p>
                  </a:txBody>
                  <a:tcPr marL="65685" marR="65685" marT="0" marB="0">
                    <a:lnL>
                      <a:noFill/>
                    </a:lnL>
                    <a:lnR>
                      <a:noFill/>
                    </a:lnR>
                    <a:lnT>
                      <a:noFill/>
                    </a:lnT>
                    <a:lnB>
                      <a:noFill/>
                    </a:lnB>
                  </a:tcPr>
                </a:tc>
                <a:tc>
                  <a:txBody>
                    <a:bodyPr/>
                    <a:lstStyle/>
                    <a:p>
                      <a:pPr algn="ctr">
                        <a:lnSpc>
                          <a:spcPct val="200000"/>
                        </a:lnSpc>
                        <a:spcAft>
                          <a:spcPts val="0"/>
                        </a:spcAft>
                      </a:pPr>
                      <a:r>
                        <a:rPr lang="en-TT" sz="1400" dirty="0">
                          <a:solidFill>
                            <a:srgbClr val="000000"/>
                          </a:solidFill>
                          <a:latin typeface="Calibri"/>
                          <a:ea typeface="Calibri"/>
                          <a:cs typeface="Calibri"/>
                        </a:rPr>
                        <a:t>54,932,235</a:t>
                      </a:r>
                      <a:endParaRPr lang="en-TT" sz="1400" dirty="0">
                        <a:solidFill>
                          <a:srgbClr val="76923C"/>
                        </a:solidFill>
                        <a:latin typeface="Calibri"/>
                        <a:ea typeface="Calibri"/>
                        <a:cs typeface="Times New Roman"/>
                      </a:endParaRPr>
                    </a:p>
                  </a:txBody>
                  <a:tcPr marL="65685" marR="65685" marT="0" marB="0">
                    <a:lnL>
                      <a:noFill/>
                    </a:lnL>
                    <a:lnR>
                      <a:noFill/>
                    </a:lnR>
                    <a:lnT>
                      <a:noFill/>
                    </a:lnT>
                    <a:lnB>
                      <a:noFill/>
                    </a:lnB>
                    <a:solidFill>
                      <a:srgbClr val="E6EED5"/>
                    </a:solidFill>
                  </a:tcPr>
                </a:tc>
                <a:tc>
                  <a:txBody>
                    <a:bodyPr/>
                    <a:lstStyle/>
                    <a:p>
                      <a:pPr algn="ctr">
                        <a:lnSpc>
                          <a:spcPct val="200000"/>
                        </a:lnSpc>
                        <a:spcAft>
                          <a:spcPts val="0"/>
                        </a:spcAft>
                      </a:pPr>
                      <a:r>
                        <a:rPr lang="en-TT" sz="1400" dirty="0">
                          <a:solidFill>
                            <a:srgbClr val="000000"/>
                          </a:solidFill>
                          <a:latin typeface="Calibri"/>
                          <a:ea typeface="Calibri"/>
                          <a:cs typeface="Calibri"/>
                        </a:rPr>
                        <a:t>26,878,332</a:t>
                      </a:r>
                      <a:endParaRPr lang="en-TT" sz="1400" dirty="0">
                        <a:solidFill>
                          <a:srgbClr val="76923C"/>
                        </a:solidFill>
                        <a:latin typeface="Calibri"/>
                        <a:ea typeface="Calibri"/>
                        <a:cs typeface="Times New Roman"/>
                      </a:endParaRPr>
                    </a:p>
                  </a:txBody>
                  <a:tcPr marL="65685" marR="65685" marT="0" marB="0">
                    <a:lnL>
                      <a:noFill/>
                    </a:lnL>
                    <a:lnR>
                      <a:noFill/>
                    </a:lnR>
                    <a:lnT>
                      <a:noFill/>
                    </a:lnT>
                    <a:lnB>
                      <a:noFill/>
                    </a:lnB>
                  </a:tcPr>
                </a:tc>
              </a:tr>
              <a:tr h="456104">
                <a:tc>
                  <a:txBody>
                    <a:bodyPr/>
                    <a:lstStyle/>
                    <a:p>
                      <a:pPr algn="ctr">
                        <a:lnSpc>
                          <a:spcPct val="200000"/>
                        </a:lnSpc>
                        <a:spcAft>
                          <a:spcPts val="0"/>
                        </a:spcAft>
                      </a:pPr>
                      <a:r>
                        <a:rPr lang="en-TT" sz="1400">
                          <a:solidFill>
                            <a:srgbClr val="000000"/>
                          </a:solidFill>
                          <a:latin typeface="Calibri"/>
                          <a:ea typeface="Calibri"/>
                          <a:cs typeface="Calibri"/>
                        </a:rPr>
                        <a:t>12/31/02</a:t>
                      </a:r>
                      <a:endParaRPr lang="en-TT" sz="1400">
                        <a:solidFill>
                          <a:srgbClr val="76923C"/>
                        </a:solidFill>
                        <a:latin typeface="Calibri"/>
                        <a:ea typeface="Calibri"/>
                        <a:cs typeface="Times New Roman"/>
                      </a:endParaRPr>
                    </a:p>
                  </a:txBody>
                  <a:tcPr marL="65685" marR="65685" marT="0" marB="0">
                    <a:lnL>
                      <a:noFill/>
                    </a:lnL>
                    <a:lnR>
                      <a:noFill/>
                    </a:lnR>
                    <a:lnT>
                      <a:noFill/>
                    </a:lnT>
                    <a:lnB>
                      <a:noFill/>
                    </a:lnB>
                    <a:solidFill>
                      <a:srgbClr val="E6EED5"/>
                    </a:solidFill>
                  </a:tcPr>
                </a:tc>
                <a:tc>
                  <a:txBody>
                    <a:bodyPr/>
                    <a:lstStyle/>
                    <a:p>
                      <a:pPr algn="ctr">
                        <a:lnSpc>
                          <a:spcPct val="200000"/>
                        </a:lnSpc>
                        <a:spcAft>
                          <a:spcPts val="0"/>
                        </a:spcAft>
                      </a:pPr>
                      <a:r>
                        <a:rPr lang="en-TT" sz="1400" dirty="0">
                          <a:solidFill>
                            <a:srgbClr val="000000"/>
                          </a:solidFill>
                          <a:latin typeface="Calibri"/>
                          <a:ea typeface="Calibri"/>
                          <a:cs typeface="Calibri"/>
                        </a:rPr>
                        <a:t>2,572 institutions</a:t>
                      </a:r>
                      <a:endParaRPr lang="en-TT" sz="1400" dirty="0">
                        <a:solidFill>
                          <a:srgbClr val="76923C"/>
                        </a:solidFill>
                        <a:latin typeface="Calibri"/>
                        <a:ea typeface="Calibri"/>
                        <a:cs typeface="Times New Roman"/>
                      </a:endParaRPr>
                    </a:p>
                  </a:txBody>
                  <a:tcPr marL="65685" marR="65685" marT="0" marB="0">
                    <a:lnL>
                      <a:noFill/>
                    </a:lnL>
                    <a:lnR>
                      <a:noFill/>
                    </a:lnR>
                    <a:lnT>
                      <a:noFill/>
                    </a:lnT>
                    <a:lnB>
                      <a:noFill/>
                    </a:lnB>
                    <a:solidFill>
                      <a:srgbClr val="E6EED5"/>
                    </a:solidFill>
                  </a:tcPr>
                </a:tc>
                <a:tc>
                  <a:txBody>
                    <a:bodyPr/>
                    <a:lstStyle/>
                    <a:p>
                      <a:pPr algn="ctr">
                        <a:lnSpc>
                          <a:spcPct val="200000"/>
                        </a:lnSpc>
                        <a:spcAft>
                          <a:spcPts val="0"/>
                        </a:spcAft>
                      </a:pPr>
                      <a:r>
                        <a:rPr lang="en-TT" sz="1400">
                          <a:solidFill>
                            <a:srgbClr val="000000"/>
                          </a:solidFill>
                          <a:latin typeface="Calibri"/>
                          <a:ea typeface="Calibri"/>
                          <a:cs typeface="Calibri"/>
                        </a:rPr>
                        <a:t>67,606,080</a:t>
                      </a:r>
                      <a:endParaRPr lang="en-TT" sz="1400">
                        <a:solidFill>
                          <a:srgbClr val="76923C"/>
                        </a:solidFill>
                        <a:latin typeface="Calibri"/>
                        <a:ea typeface="Calibri"/>
                        <a:cs typeface="Times New Roman"/>
                      </a:endParaRPr>
                    </a:p>
                  </a:txBody>
                  <a:tcPr marL="65685" marR="65685" marT="0" marB="0">
                    <a:lnL>
                      <a:noFill/>
                    </a:lnL>
                    <a:lnR>
                      <a:noFill/>
                    </a:lnR>
                    <a:lnT>
                      <a:noFill/>
                    </a:lnT>
                    <a:lnB>
                      <a:noFill/>
                    </a:lnB>
                    <a:solidFill>
                      <a:srgbClr val="E6EED5"/>
                    </a:solidFill>
                  </a:tcPr>
                </a:tc>
                <a:tc>
                  <a:txBody>
                    <a:bodyPr/>
                    <a:lstStyle/>
                    <a:p>
                      <a:pPr algn="ctr">
                        <a:lnSpc>
                          <a:spcPct val="200000"/>
                        </a:lnSpc>
                        <a:spcAft>
                          <a:spcPts val="0"/>
                        </a:spcAft>
                      </a:pPr>
                      <a:r>
                        <a:rPr lang="en-TT" sz="1400" dirty="0">
                          <a:solidFill>
                            <a:srgbClr val="000000"/>
                          </a:solidFill>
                          <a:latin typeface="Calibri"/>
                          <a:ea typeface="Calibri"/>
                          <a:cs typeface="Calibri"/>
                        </a:rPr>
                        <a:t>41,594,778</a:t>
                      </a:r>
                      <a:endParaRPr lang="en-TT" sz="1400" dirty="0">
                        <a:solidFill>
                          <a:srgbClr val="76923C"/>
                        </a:solidFill>
                        <a:latin typeface="Calibri"/>
                        <a:ea typeface="Calibri"/>
                        <a:cs typeface="Times New Roman"/>
                      </a:endParaRPr>
                    </a:p>
                  </a:txBody>
                  <a:tcPr marL="65685" marR="65685" marT="0" marB="0">
                    <a:lnL>
                      <a:noFill/>
                    </a:lnL>
                    <a:lnR>
                      <a:noFill/>
                    </a:lnR>
                    <a:lnT>
                      <a:noFill/>
                    </a:lnT>
                    <a:lnB>
                      <a:noFill/>
                    </a:lnB>
                    <a:solidFill>
                      <a:srgbClr val="E6EED5"/>
                    </a:solidFill>
                  </a:tcPr>
                </a:tc>
              </a:tr>
              <a:tr h="456104">
                <a:tc>
                  <a:txBody>
                    <a:bodyPr/>
                    <a:lstStyle/>
                    <a:p>
                      <a:pPr algn="ctr">
                        <a:lnSpc>
                          <a:spcPct val="200000"/>
                        </a:lnSpc>
                        <a:spcAft>
                          <a:spcPts val="0"/>
                        </a:spcAft>
                      </a:pPr>
                      <a:r>
                        <a:rPr lang="en-TT" sz="1400">
                          <a:solidFill>
                            <a:srgbClr val="000000"/>
                          </a:solidFill>
                          <a:latin typeface="Calibri"/>
                          <a:ea typeface="Calibri"/>
                          <a:cs typeface="Calibri"/>
                        </a:rPr>
                        <a:t>12/31/03</a:t>
                      </a:r>
                      <a:endParaRPr lang="en-TT" sz="1400">
                        <a:solidFill>
                          <a:srgbClr val="76923C"/>
                        </a:solidFill>
                        <a:latin typeface="Calibri"/>
                        <a:ea typeface="Calibri"/>
                        <a:cs typeface="Times New Roman"/>
                      </a:endParaRPr>
                    </a:p>
                  </a:txBody>
                  <a:tcPr marL="65685" marR="65685" marT="0" marB="0">
                    <a:lnL>
                      <a:noFill/>
                    </a:lnL>
                    <a:lnR>
                      <a:noFill/>
                    </a:lnR>
                    <a:lnT>
                      <a:noFill/>
                    </a:lnT>
                    <a:lnB>
                      <a:noFill/>
                    </a:lnB>
                    <a:solidFill>
                      <a:srgbClr val="E6EED5"/>
                    </a:solidFill>
                  </a:tcPr>
                </a:tc>
                <a:tc>
                  <a:txBody>
                    <a:bodyPr/>
                    <a:lstStyle/>
                    <a:p>
                      <a:pPr algn="ctr">
                        <a:lnSpc>
                          <a:spcPct val="200000"/>
                        </a:lnSpc>
                        <a:spcAft>
                          <a:spcPts val="0"/>
                        </a:spcAft>
                      </a:pPr>
                      <a:r>
                        <a:rPr lang="en-TT" sz="1400">
                          <a:solidFill>
                            <a:srgbClr val="000000"/>
                          </a:solidFill>
                          <a:latin typeface="Calibri"/>
                          <a:ea typeface="Calibri"/>
                          <a:cs typeface="Calibri"/>
                        </a:rPr>
                        <a:t>2,931 institutions</a:t>
                      </a:r>
                      <a:endParaRPr lang="en-TT" sz="1400">
                        <a:solidFill>
                          <a:srgbClr val="76923C"/>
                        </a:solidFill>
                        <a:latin typeface="Calibri"/>
                        <a:ea typeface="Calibri"/>
                        <a:cs typeface="Times New Roman"/>
                      </a:endParaRPr>
                    </a:p>
                  </a:txBody>
                  <a:tcPr marL="65685" marR="65685" marT="0" marB="0">
                    <a:lnL>
                      <a:noFill/>
                    </a:lnL>
                    <a:lnR>
                      <a:noFill/>
                    </a:lnR>
                    <a:lnT>
                      <a:noFill/>
                    </a:lnT>
                    <a:lnB>
                      <a:noFill/>
                    </a:lnB>
                  </a:tcPr>
                </a:tc>
                <a:tc>
                  <a:txBody>
                    <a:bodyPr/>
                    <a:lstStyle/>
                    <a:p>
                      <a:pPr algn="ctr">
                        <a:lnSpc>
                          <a:spcPct val="200000"/>
                        </a:lnSpc>
                        <a:spcAft>
                          <a:spcPts val="0"/>
                        </a:spcAft>
                      </a:pPr>
                      <a:r>
                        <a:rPr lang="en-TT" sz="1400">
                          <a:solidFill>
                            <a:srgbClr val="000000"/>
                          </a:solidFill>
                          <a:latin typeface="Calibri"/>
                          <a:ea typeface="Calibri"/>
                          <a:cs typeface="Calibri"/>
                        </a:rPr>
                        <a:t>80,868,343</a:t>
                      </a:r>
                      <a:endParaRPr lang="en-TT" sz="1400">
                        <a:solidFill>
                          <a:srgbClr val="76923C"/>
                        </a:solidFill>
                        <a:latin typeface="Calibri"/>
                        <a:ea typeface="Calibri"/>
                        <a:cs typeface="Times New Roman"/>
                      </a:endParaRPr>
                    </a:p>
                  </a:txBody>
                  <a:tcPr marL="65685" marR="65685" marT="0" marB="0">
                    <a:lnL>
                      <a:noFill/>
                    </a:lnL>
                    <a:lnR>
                      <a:noFill/>
                    </a:lnR>
                    <a:lnT>
                      <a:noFill/>
                    </a:lnT>
                    <a:lnB>
                      <a:noFill/>
                    </a:lnB>
                    <a:solidFill>
                      <a:srgbClr val="E6EED5"/>
                    </a:solidFill>
                  </a:tcPr>
                </a:tc>
                <a:tc>
                  <a:txBody>
                    <a:bodyPr/>
                    <a:lstStyle/>
                    <a:p>
                      <a:pPr algn="ctr">
                        <a:lnSpc>
                          <a:spcPct val="200000"/>
                        </a:lnSpc>
                        <a:spcAft>
                          <a:spcPts val="0"/>
                        </a:spcAft>
                      </a:pPr>
                      <a:r>
                        <a:rPr lang="en-TT" sz="1400" dirty="0">
                          <a:solidFill>
                            <a:srgbClr val="000000"/>
                          </a:solidFill>
                          <a:latin typeface="Calibri"/>
                          <a:ea typeface="Calibri"/>
                          <a:cs typeface="Calibri"/>
                        </a:rPr>
                        <a:t>54,785,433</a:t>
                      </a:r>
                      <a:endParaRPr lang="en-TT" sz="1400" dirty="0">
                        <a:solidFill>
                          <a:srgbClr val="76923C"/>
                        </a:solidFill>
                        <a:latin typeface="Calibri"/>
                        <a:ea typeface="Calibri"/>
                        <a:cs typeface="Times New Roman"/>
                      </a:endParaRPr>
                    </a:p>
                  </a:txBody>
                  <a:tcPr marL="65685" marR="65685" marT="0" marB="0">
                    <a:lnL>
                      <a:noFill/>
                    </a:lnL>
                    <a:lnR>
                      <a:noFill/>
                    </a:lnR>
                    <a:lnT>
                      <a:noFill/>
                    </a:lnT>
                    <a:lnB>
                      <a:noFill/>
                    </a:lnB>
                  </a:tcPr>
                </a:tc>
              </a:tr>
              <a:tr h="456104">
                <a:tc>
                  <a:txBody>
                    <a:bodyPr/>
                    <a:lstStyle/>
                    <a:p>
                      <a:pPr algn="ctr">
                        <a:lnSpc>
                          <a:spcPct val="200000"/>
                        </a:lnSpc>
                        <a:spcAft>
                          <a:spcPts val="0"/>
                        </a:spcAft>
                      </a:pPr>
                      <a:r>
                        <a:rPr lang="en-TT" sz="1400">
                          <a:solidFill>
                            <a:srgbClr val="000000"/>
                          </a:solidFill>
                          <a:latin typeface="Calibri"/>
                          <a:ea typeface="Calibri"/>
                          <a:cs typeface="Calibri"/>
                        </a:rPr>
                        <a:t>12/31/04</a:t>
                      </a:r>
                      <a:endParaRPr lang="en-TT" sz="1400">
                        <a:solidFill>
                          <a:srgbClr val="76923C"/>
                        </a:solidFill>
                        <a:latin typeface="Calibri"/>
                        <a:ea typeface="Calibri"/>
                        <a:cs typeface="Times New Roman"/>
                      </a:endParaRPr>
                    </a:p>
                  </a:txBody>
                  <a:tcPr marL="65685" marR="65685" marT="0" marB="0">
                    <a:lnL>
                      <a:noFill/>
                    </a:lnL>
                    <a:lnR>
                      <a:noFill/>
                    </a:lnR>
                    <a:lnT>
                      <a:noFill/>
                    </a:lnT>
                    <a:lnB>
                      <a:noFill/>
                    </a:lnB>
                    <a:solidFill>
                      <a:srgbClr val="E6EED5"/>
                    </a:solidFill>
                  </a:tcPr>
                </a:tc>
                <a:tc>
                  <a:txBody>
                    <a:bodyPr/>
                    <a:lstStyle/>
                    <a:p>
                      <a:pPr algn="ctr">
                        <a:lnSpc>
                          <a:spcPct val="200000"/>
                        </a:lnSpc>
                        <a:spcAft>
                          <a:spcPts val="0"/>
                        </a:spcAft>
                      </a:pPr>
                      <a:r>
                        <a:rPr lang="en-TT" sz="1400">
                          <a:solidFill>
                            <a:srgbClr val="000000"/>
                          </a:solidFill>
                          <a:latin typeface="Calibri"/>
                          <a:ea typeface="Calibri"/>
                          <a:cs typeface="Calibri"/>
                        </a:rPr>
                        <a:t>3,164 institutions</a:t>
                      </a:r>
                      <a:endParaRPr lang="en-TT" sz="1400">
                        <a:solidFill>
                          <a:srgbClr val="76923C"/>
                        </a:solidFill>
                        <a:latin typeface="Calibri"/>
                        <a:ea typeface="Calibri"/>
                        <a:cs typeface="Times New Roman"/>
                      </a:endParaRPr>
                    </a:p>
                  </a:txBody>
                  <a:tcPr marL="65685" marR="65685" marT="0" marB="0">
                    <a:lnL>
                      <a:noFill/>
                    </a:lnL>
                    <a:lnR>
                      <a:noFill/>
                    </a:lnR>
                    <a:lnT>
                      <a:noFill/>
                    </a:lnT>
                    <a:lnB>
                      <a:noFill/>
                    </a:lnB>
                    <a:solidFill>
                      <a:srgbClr val="E6EED5"/>
                    </a:solidFill>
                  </a:tcPr>
                </a:tc>
                <a:tc>
                  <a:txBody>
                    <a:bodyPr/>
                    <a:lstStyle/>
                    <a:p>
                      <a:pPr algn="ctr">
                        <a:lnSpc>
                          <a:spcPct val="200000"/>
                        </a:lnSpc>
                        <a:spcAft>
                          <a:spcPts val="0"/>
                        </a:spcAft>
                      </a:pPr>
                      <a:r>
                        <a:rPr lang="en-TT" sz="1400">
                          <a:solidFill>
                            <a:srgbClr val="000000"/>
                          </a:solidFill>
                          <a:latin typeface="Calibri"/>
                          <a:ea typeface="Calibri"/>
                          <a:cs typeface="Calibri"/>
                        </a:rPr>
                        <a:t>92,270,289</a:t>
                      </a:r>
                      <a:endParaRPr lang="en-TT" sz="1400">
                        <a:solidFill>
                          <a:srgbClr val="76923C"/>
                        </a:solidFill>
                        <a:latin typeface="Calibri"/>
                        <a:ea typeface="Calibri"/>
                        <a:cs typeface="Times New Roman"/>
                      </a:endParaRPr>
                    </a:p>
                  </a:txBody>
                  <a:tcPr marL="65685" marR="65685" marT="0" marB="0">
                    <a:lnL>
                      <a:noFill/>
                    </a:lnL>
                    <a:lnR>
                      <a:noFill/>
                    </a:lnR>
                    <a:lnT>
                      <a:noFill/>
                    </a:lnT>
                    <a:lnB>
                      <a:noFill/>
                    </a:lnB>
                    <a:solidFill>
                      <a:srgbClr val="E6EED5"/>
                    </a:solidFill>
                  </a:tcPr>
                </a:tc>
                <a:tc>
                  <a:txBody>
                    <a:bodyPr/>
                    <a:lstStyle/>
                    <a:p>
                      <a:pPr algn="ctr">
                        <a:lnSpc>
                          <a:spcPct val="200000"/>
                        </a:lnSpc>
                        <a:spcAft>
                          <a:spcPts val="0"/>
                        </a:spcAft>
                      </a:pPr>
                      <a:r>
                        <a:rPr lang="en-TT" sz="1400" dirty="0">
                          <a:solidFill>
                            <a:srgbClr val="000000"/>
                          </a:solidFill>
                          <a:latin typeface="Calibri"/>
                          <a:ea typeface="Calibri"/>
                          <a:cs typeface="Calibri"/>
                        </a:rPr>
                        <a:t>66,614,871</a:t>
                      </a:r>
                      <a:endParaRPr lang="en-TT" sz="1400" dirty="0">
                        <a:solidFill>
                          <a:srgbClr val="76923C"/>
                        </a:solidFill>
                        <a:latin typeface="Calibri"/>
                        <a:ea typeface="Calibri"/>
                        <a:cs typeface="Times New Roman"/>
                      </a:endParaRPr>
                    </a:p>
                  </a:txBody>
                  <a:tcPr marL="65685" marR="65685" marT="0" marB="0">
                    <a:lnL>
                      <a:noFill/>
                    </a:lnL>
                    <a:lnR>
                      <a:noFill/>
                    </a:lnR>
                    <a:lnT>
                      <a:noFill/>
                    </a:lnT>
                    <a:lnB>
                      <a:noFill/>
                    </a:lnB>
                    <a:solidFill>
                      <a:srgbClr val="E6EED5"/>
                    </a:solidFill>
                  </a:tcPr>
                </a:tc>
              </a:tr>
              <a:tr h="456104">
                <a:tc>
                  <a:txBody>
                    <a:bodyPr/>
                    <a:lstStyle/>
                    <a:p>
                      <a:pPr algn="ctr">
                        <a:lnSpc>
                          <a:spcPct val="200000"/>
                        </a:lnSpc>
                        <a:spcAft>
                          <a:spcPts val="0"/>
                        </a:spcAft>
                      </a:pPr>
                      <a:r>
                        <a:rPr lang="en-TT" sz="1200" dirty="0">
                          <a:solidFill>
                            <a:srgbClr val="000000"/>
                          </a:solidFill>
                          <a:latin typeface="Calibri"/>
                          <a:ea typeface="Calibri"/>
                          <a:cs typeface="Calibri"/>
                        </a:rPr>
                        <a:t>12/31/05</a:t>
                      </a:r>
                      <a:endParaRPr lang="en-TT" sz="1200" dirty="0">
                        <a:solidFill>
                          <a:srgbClr val="76923C"/>
                        </a:solidFill>
                        <a:latin typeface="Calibri"/>
                        <a:ea typeface="Calibri"/>
                        <a:cs typeface="Times New Roman"/>
                      </a:endParaRPr>
                    </a:p>
                  </a:txBody>
                  <a:tcPr marL="65685" marR="65685" marT="0" marB="0">
                    <a:lnL>
                      <a:noFill/>
                    </a:lnL>
                    <a:lnR>
                      <a:noFill/>
                    </a:lnR>
                    <a:lnT>
                      <a:noFill/>
                    </a:lnT>
                    <a:lnB>
                      <a:noFill/>
                    </a:lnB>
                    <a:solidFill>
                      <a:srgbClr val="E6EED5"/>
                    </a:solidFill>
                  </a:tcPr>
                </a:tc>
                <a:tc>
                  <a:txBody>
                    <a:bodyPr/>
                    <a:lstStyle/>
                    <a:p>
                      <a:pPr algn="ctr">
                        <a:lnSpc>
                          <a:spcPct val="200000"/>
                        </a:lnSpc>
                        <a:spcAft>
                          <a:spcPts val="0"/>
                        </a:spcAft>
                      </a:pPr>
                      <a:r>
                        <a:rPr lang="en-TT" sz="1400">
                          <a:solidFill>
                            <a:srgbClr val="000000"/>
                          </a:solidFill>
                          <a:latin typeface="Calibri"/>
                          <a:ea typeface="Calibri"/>
                          <a:cs typeface="Calibri"/>
                        </a:rPr>
                        <a:t>3,133 institutions</a:t>
                      </a:r>
                      <a:endParaRPr lang="en-TT" sz="1400">
                        <a:solidFill>
                          <a:srgbClr val="76923C"/>
                        </a:solidFill>
                        <a:latin typeface="Calibri"/>
                        <a:ea typeface="Calibri"/>
                        <a:cs typeface="Times New Roman"/>
                      </a:endParaRPr>
                    </a:p>
                  </a:txBody>
                  <a:tcPr marL="65685" marR="65685" marT="0" marB="0">
                    <a:lnL>
                      <a:noFill/>
                    </a:lnL>
                    <a:lnR>
                      <a:noFill/>
                    </a:lnR>
                    <a:lnT>
                      <a:noFill/>
                    </a:lnT>
                    <a:lnB>
                      <a:noFill/>
                    </a:lnB>
                  </a:tcPr>
                </a:tc>
                <a:tc>
                  <a:txBody>
                    <a:bodyPr/>
                    <a:lstStyle/>
                    <a:p>
                      <a:pPr algn="ctr">
                        <a:lnSpc>
                          <a:spcPct val="200000"/>
                        </a:lnSpc>
                        <a:spcAft>
                          <a:spcPts val="0"/>
                        </a:spcAft>
                      </a:pPr>
                      <a:r>
                        <a:rPr lang="en-TT" sz="1400">
                          <a:solidFill>
                            <a:srgbClr val="000000"/>
                          </a:solidFill>
                          <a:latin typeface="Calibri"/>
                          <a:ea typeface="Calibri"/>
                          <a:cs typeface="Calibri"/>
                        </a:rPr>
                        <a:t>113,261,390</a:t>
                      </a:r>
                      <a:endParaRPr lang="en-TT" sz="1400">
                        <a:solidFill>
                          <a:srgbClr val="76923C"/>
                        </a:solidFill>
                        <a:latin typeface="Calibri"/>
                        <a:ea typeface="Calibri"/>
                        <a:cs typeface="Times New Roman"/>
                      </a:endParaRPr>
                    </a:p>
                  </a:txBody>
                  <a:tcPr marL="65685" marR="65685" marT="0" marB="0">
                    <a:lnL>
                      <a:noFill/>
                    </a:lnL>
                    <a:lnR>
                      <a:noFill/>
                    </a:lnR>
                    <a:lnT>
                      <a:noFill/>
                    </a:lnT>
                    <a:lnB>
                      <a:noFill/>
                    </a:lnB>
                    <a:solidFill>
                      <a:srgbClr val="E6EED5"/>
                    </a:solidFill>
                  </a:tcPr>
                </a:tc>
                <a:tc>
                  <a:txBody>
                    <a:bodyPr/>
                    <a:lstStyle/>
                    <a:p>
                      <a:pPr algn="ctr">
                        <a:lnSpc>
                          <a:spcPct val="200000"/>
                        </a:lnSpc>
                        <a:spcAft>
                          <a:spcPts val="0"/>
                        </a:spcAft>
                      </a:pPr>
                      <a:r>
                        <a:rPr lang="en-TT" sz="1400" dirty="0">
                          <a:solidFill>
                            <a:srgbClr val="000000"/>
                          </a:solidFill>
                          <a:latin typeface="Calibri"/>
                          <a:ea typeface="Calibri"/>
                          <a:cs typeface="Calibri"/>
                        </a:rPr>
                        <a:t>81,949,036</a:t>
                      </a:r>
                      <a:endParaRPr lang="en-TT" sz="1400" dirty="0">
                        <a:solidFill>
                          <a:srgbClr val="76923C"/>
                        </a:solidFill>
                        <a:latin typeface="Calibri"/>
                        <a:ea typeface="Calibri"/>
                        <a:cs typeface="Times New Roman"/>
                      </a:endParaRPr>
                    </a:p>
                  </a:txBody>
                  <a:tcPr marL="65685" marR="65685" marT="0" marB="0">
                    <a:lnL>
                      <a:noFill/>
                    </a:lnL>
                    <a:lnR>
                      <a:noFill/>
                    </a:lnR>
                    <a:lnT>
                      <a:noFill/>
                    </a:lnT>
                    <a:lnB>
                      <a:noFill/>
                    </a:lnB>
                  </a:tcPr>
                </a:tc>
              </a:tr>
              <a:tr h="456104">
                <a:tc>
                  <a:txBody>
                    <a:bodyPr/>
                    <a:lstStyle/>
                    <a:p>
                      <a:pPr algn="ctr">
                        <a:lnSpc>
                          <a:spcPct val="200000"/>
                        </a:lnSpc>
                        <a:spcAft>
                          <a:spcPts val="0"/>
                        </a:spcAft>
                      </a:pPr>
                      <a:r>
                        <a:rPr lang="en-TT" sz="1400" dirty="0">
                          <a:solidFill>
                            <a:srgbClr val="000000"/>
                          </a:solidFill>
                          <a:latin typeface="Calibri"/>
                          <a:ea typeface="Calibri"/>
                          <a:cs typeface="Calibri"/>
                        </a:rPr>
                        <a:t>12/31/06</a:t>
                      </a:r>
                      <a:endParaRPr lang="en-TT" sz="1400" dirty="0">
                        <a:solidFill>
                          <a:srgbClr val="76923C"/>
                        </a:solidFill>
                        <a:latin typeface="Calibri"/>
                        <a:ea typeface="Calibri"/>
                        <a:cs typeface="Times New Roman"/>
                      </a:endParaRPr>
                    </a:p>
                  </a:txBody>
                  <a:tcPr marL="65685" marR="65685" marT="0" marB="0">
                    <a:lnL>
                      <a:noFill/>
                    </a:lnL>
                    <a:lnR>
                      <a:noFill/>
                    </a:lnR>
                    <a:lnT>
                      <a:noFill/>
                    </a:lnT>
                    <a:lnB>
                      <a:noFill/>
                    </a:lnB>
                    <a:solidFill>
                      <a:srgbClr val="E6EED5"/>
                    </a:solidFill>
                  </a:tcPr>
                </a:tc>
                <a:tc>
                  <a:txBody>
                    <a:bodyPr/>
                    <a:lstStyle/>
                    <a:p>
                      <a:pPr algn="ctr">
                        <a:lnSpc>
                          <a:spcPct val="200000"/>
                        </a:lnSpc>
                        <a:spcAft>
                          <a:spcPts val="0"/>
                        </a:spcAft>
                      </a:pPr>
                      <a:r>
                        <a:rPr lang="en-TT" sz="1400" dirty="0">
                          <a:solidFill>
                            <a:srgbClr val="000000"/>
                          </a:solidFill>
                          <a:latin typeface="Calibri"/>
                          <a:ea typeface="Calibri"/>
                          <a:cs typeface="Calibri"/>
                        </a:rPr>
                        <a:t>3,316 institutions </a:t>
                      </a:r>
                      <a:endParaRPr lang="en-TT" sz="1400" dirty="0">
                        <a:solidFill>
                          <a:srgbClr val="76923C"/>
                        </a:solidFill>
                        <a:latin typeface="Calibri"/>
                        <a:ea typeface="Calibri"/>
                        <a:cs typeface="Times New Roman"/>
                      </a:endParaRPr>
                    </a:p>
                  </a:txBody>
                  <a:tcPr marL="65685" marR="65685" marT="0" marB="0">
                    <a:lnL>
                      <a:noFill/>
                    </a:lnL>
                    <a:lnR>
                      <a:noFill/>
                    </a:lnR>
                    <a:lnT>
                      <a:noFill/>
                    </a:lnT>
                    <a:lnB>
                      <a:noFill/>
                    </a:lnB>
                    <a:solidFill>
                      <a:srgbClr val="E6EED5"/>
                    </a:solidFill>
                  </a:tcPr>
                </a:tc>
                <a:tc>
                  <a:txBody>
                    <a:bodyPr/>
                    <a:lstStyle/>
                    <a:p>
                      <a:pPr algn="ctr">
                        <a:lnSpc>
                          <a:spcPct val="200000"/>
                        </a:lnSpc>
                        <a:spcAft>
                          <a:spcPts val="0"/>
                        </a:spcAft>
                      </a:pPr>
                      <a:r>
                        <a:rPr lang="en-TT" sz="1400">
                          <a:solidFill>
                            <a:srgbClr val="000000"/>
                          </a:solidFill>
                          <a:latin typeface="Calibri"/>
                          <a:ea typeface="Calibri"/>
                          <a:cs typeface="Calibri"/>
                        </a:rPr>
                        <a:t>133,030,913</a:t>
                      </a:r>
                      <a:endParaRPr lang="en-TT" sz="1400">
                        <a:solidFill>
                          <a:srgbClr val="76923C"/>
                        </a:solidFill>
                        <a:latin typeface="Calibri"/>
                        <a:ea typeface="Calibri"/>
                        <a:cs typeface="Times New Roman"/>
                      </a:endParaRPr>
                    </a:p>
                  </a:txBody>
                  <a:tcPr marL="65685" marR="65685" marT="0" marB="0">
                    <a:lnL>
                      <a:noFill/>
                    </a:lnL>
                    <a:lnR>
                      <a:noFill/>
                    </a:lnR>
                    <a:lnT>
                      <a:noFill/>
                    </a:lnT>
                    <a:lnB>
                      <a:noFill/>
                    </a:lnB>
                    <a:solidFill>
                      <a:srgbClr val="E6EED5"/>
                    </a:solidFill>
                  </a:tcPr>
                </a:tc>
                <a:tc>
                  <a:txBody>
                    <a:bodyPr/>
                    <a:lstStyle/>
                    <a:p>
                      <a:pPr algn="ctr">
                        <a:lnSpc>
                          <a:spcPct val="200000"/>
                        </a:lnSpc>
                        <a:spcAft>
                          <a:spcPts val="0"/>
                        </a:spcAft>
                      </a:pPr>
                      <a:r>
                        <a:rPr lang="en-TT" sz="1400" dirty="0">
                          <a:solidFill>
                            <a:srgbClr val="000000"/>
                          </a:solidFill>
                          <a:latin typeface="Calibri"/>
                          <a:ea typeface="Calibri"/>
                          <a:cs typeface="Calibri"/>
                        </a:rPr>
                        <a:t>92,922,574</a:t>
                      </a:r>
                      <a:endParaRPr lang="en-TT" sz="1400" dirty="0">
                        <a:solidFill>
                          <a:srgbClr val="76923C"/>
                        </a:solidFill>
                        <a:latin typeface="Calibri"/>
                        <a:ea typeface="Calibri"/>
                        <a:cs typeface="Times New Roman"/>
                      </a:endParaRPr>
                    </a:p>
                  </a:txBody>
                  <a:tcPr marL="65685" marR="65685" marT="0" marB="0">
                    <a:lnL>
                      <a:noFill/>
                    </a:lnL>
                    <a:lnR>
                      <a:noFill/>
                    </a:lnR>
                    <a:lnT>
                      <a:noFill/>
                    </a:lnT>
                    <a:lnB>
                      <a:noFill/>
                    </a:lnB>
                    <a:solidFill>
                      <a:srgbClr val="E6EED5"/>
                    </a:solidFill>
                  </a:tcPr>
                </a:tc>
              </a:tr>
              <a:tr h="456104">
                <a:tc>
                  <a:txBody>
                    <a:bodyPr/>
                    <a:lstStyle/>
                    <a:p>
                      <a:pPr algn="ctr">
                        <a:lnSpc>
                          <a:spcPct val="200000"/>
                        </a:lnSpc>
                        <a:spcAft>
                          <a:spcPts val="0"/>
                        </a:spcAft>
                      </a:pPr>
                      <a:r>
                        <a:rPr lang="en-TT" sz="1400" b="1" dirty="0">
                          <a:solidFill>
                            <a:srgbClr val="000000"/>
                          </a:solidFill>
                          <a:latin typeface="Calibri"/>
                          <a:ea typeface="Calibri"/>
                          <a:cs typeface="Calibri"/>
                        </a:rPr>
                        <a:t>12/31/07</a:t>
                      </a:r>
                      <a:endParaRPr lang="en-TT" sz="1400" dirty="0">
                        <a:solidFill>
                          <a:srgbClr val="76923C"/>
                        </a:solidFill>
                        <a:latin typeface="Calibri"/>
                        <a:ea typeface="Calibri"/>
                        <a:cs typeface="Times New Roman"/>
                      </a:endParaRPr>
                    </a:p>
                  </a:txBody>
                  <a:tcPr marL="65685" marR="65685" marT="0" marB="0">
                    <a:lnL>
                      <a:noFill/>
                    </a:lnL>
                    <a:lnR>
                      <a:noFill/>
                    </a:lnR>
                    <a:lnT>
                      <a:noFill/>
                    </a:lnT>
                    <a:lnB w="12700" cap="flat" cmpd="sng" algn="ctr">
                      <a:solidFill>
                        <a:srgbClr val="9BBB59"/>
                      </a:solidFill>
                      <a:prstDash val="solid"/>
                      <a:round/>
                      <a:headEnd type="none" w="med" len="med"/>
                      <a:tailEnd type="none" w="med" len="med"/>
                    </a:lnB>
                    <a:solidFill>
                      <a:srgbClr val="E6EED5"/>
                    </a:solidFill>
                  </a:tcPr>
                </a:tc>
                <a:tc>
                  <a:txBody>
                    <a:bodyPr/>
                    <a:lstStyle/>
                    <a:p>
                      <a:pPr algn="ctr">
                        <a:lnSpc>
                          <a:spcPct val="200000"/>
                        </a:lnSpc>
                        <a:spcAft>
                          <a:spcPts val="0"/>
                        </a:spcAft>
                      </a:pPr>
                      <a:r>
                        <a:rPr lang="en-TT" sz="1400" b="1" dirty="0">
                          <a:solidFill>
                            <a:srgbClr val="000000"/>
                          </a:solidFill>
                          <a:latin typeface="Calibri"/>
                          <a:ea typeface="Calibri"/>
                          <a:cs typeface="Calibri"/>
                        </a:rPr>
                        <a:t>3,552 institutions</a:t>
                      </a:r>
                      <a:endParaRPr lang="en-TT" sz="1400" dirty="0">
                        <a:solidFill>
                          <a:srgbClr val="76923C"/>
                        </a:solidFill>
                        <a:latin typeface="Calibri"/>
                        <a:ea typeface="Calibri"/>
                        <a:cs typeface="Times New Roman"/>
                      </a:endParaRPr>
                    </a:p>
                  </a:txBody>
                  <a:tcPr marL="65685" marR="65685" marT="0" marB="0">
                    <a:lnL>
                      <a:noFill/>
                    </a:lnL>
                    <a:lnR>
                      <a:noFill/>
                    </a:lnR>
                    <a:lnT>
                      <a:noFill/>
                    </a:lnT>
                    <a:lnB w="12700" cap="flat" cmpd="sng" algn="ctr">
                      <a:solidFill>
                        <a:srgbClr val="9BBB59"/>
                      </a:solidFill>
                      <a:prstDash val="solid"/>
                      <a:round/>
                      <a:headEnd type="none" w="med" len="med"/>
                      <a:tailEnd type="none" w="med" len="med"/>
                    </a:lnB>
                  </a:tcPr>
                </a:tc>
                <a:tc>
                  <a:txBody>
                    <a:bodyPr/>
                    <a:lstStyle/>
                    <a:p>
                      <a:pPr algn="ctr">
                        <a:lnSpc>
                          <a:spcPct val="200000"/>
                        </a:lnSpc>
                        <a:spcAft>
                          <a:spcPts val="0"/>
                        </a:spcAft>
                      </a:pPr>
                      <a:r>
                        <a:rPr lang="en-TT" sz="1400" b="1">
                          <a:solidFill>
                            <a:srgbClr val="000000"/>
                          </a:solidFill>
                          <a:latin typeface="Calibri"/>
                          <a:ea typeface="Calibri"/>
                          <a:cs typeface="Calibri"/>
                        </a:rPr>
                        <a:t>154,825,825</a:t>
                      </a:r>
                      <a:endParaRPr lang="en-TT" sz="1400">
                        <a:solidFill>
                          <a:srgbClr val="76923C"/>
                        </a:solidFill>
                        <a:latin typeface="Calibri"/>
                        <a:ea typeface="Calibri"/>
                        <a:cs typeface="Times New Roman"/>
                      </a:endParaRPr>
                    </a:p>
                  </a:txBody>
                  <a:tcPr marL="65685" marR="65685" marT="0" marB="0">
                    <a:lnL>
                      <a:noFill/>
                    </a:lnL>
                    <a:lnR>
                      <a:noFill/>
                    </a:lnR>
                    <a:lnT>
                      <a:noFill/>
                    </a:lnT>
                    <a:lnB w="12700" cap="flat" cmpd="sng" algn="ctr">
                      <a:solidFill>
                        <a:srgbClr val="9BBB59"/>
                      </a:solidFill>
                      <a:prstDash val="solid"/>
                      <a:round/>
                      <a:headEnd type="none" w="med" len="med"/>
                      <a:tailEnd type="none" w="med" len="med"/>
                    </a:lnB>
                    <a:solidFill>
                      <a:srgbClr val="E6EED5"/>
                    </a:solidFill>
                  </a:tcPr>
                </a:tc>
                <a:tc>
                  <a:txBody>
                    <a:bodyPr/>
                    <a:lstStyle/>
                    <a:p>
                      <a:pPr algn="ctr">
                        <a:lnSpc>
                          <a:spcPct val="200000"/>
                        </a:lnSpc>
                        <a:spcAft>
                          <a:spcPts val="0"/>
                        </a:spcAft>
                      </a:pPr>
                      <a:r>
                        <a:rPr lang="en-TT" sz="1400" b="1" dirty="0">
                          <a:solidFill>
                            <a:srgbClr val="000000"/>
                          </a:solidFill>
                          <a:latin typeface="Calibri"/>
                          <a:ea typeface="Calibri"/>
                          <a:cs typeface="Calibri"/>
                        </a:rPr>
                        <a:t>106,584,679</a:t>
                      </a:r>
                      <a:endParaRPr lang="en-TT" sz="1400" dirty="0">
                        <a:solidFill>
                          <a:srgbClr val="76923C"/>
                        </a:solidFill>
                        <a:latin typeface="Calibri"/>
                        <a:ea typeface="Calibri"/>
                        <a:cs typeface="Times New Roman"/>
                      </a:endParaRPr>
                    </a:p>
                  </a:txBody>
                  <a:tcPr marL="65685" marR="65685" marT="0" marB="0">
                    <a:lnL>
                      <a:noFill/>
                    </a:lnL>
                    <a:lnR>
                      <a:noFill/>
                    </a:lnR>
                    <a:lnT>
                      <a:noFill/>
                    </a:lnT>
                    <a:lnB w="12700" cap="flat" cmpd="sng" algn="ctr">
                      <a:solidFill>
                        <a:srgbClr val="9BBB59"/>
                      </a:solidFill>
                      <a:prstDash val="solid"/>
                      <a:round/>
                      <a:headEnd type="none" w="med" len="med"/>
                      <a:tailEnd type="none" w="med" len="med"/>
                    </a:lnB>
                  </a:tcPr>
                </a:tc>
              </a:tr>
            </a:tbl>
          </a:graphicData>
        </a:graphic>
      </p:graphicFrame>
      <p:sp>
        <p:nvSpPr>
          <p:cNvPr id="31745" name="Rectangle 1"/>
          <p:cNvSpPr>
            <a:spLocks noChangeArrowheads="1"/>
          </p:cNvSpPr>
          <p:nvPr/>
        </p:nvSpPr>
        <p:spPr bwMode="auto">
          <a:xfrm>
            <a:off x="785786" y="214290"/>
            <a:ext cx="7786742"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defTabSz="914400" rtl="0" eaLnBrk="1" fontAlgn="base" latinLnBrk="0" hangingPunct="1">
              <a:lnSpc>
                <a:spcPct val="100000"/>
              </a:lnSpc>
              <a:spcBef>
                <a:spcPct val="0"/>
              </a:spcBef>
              <a:spcAft>
                <a:spcPct val="0"/>
              </a:spcAft>
              <a:buClrTx/>
              <a:buSzTx/>
              <a:buFontTx/>
              <a:buNone/>
              <a:tabLst/>
            </a:pPr>
            <a:r>
              <a:rPr kumimoji="0" lang="en-TT" sz="1600" b="1" i="0" u="sng" strike="noStrike" cap="none" normalizeH="0" baseline="0" dirty="0" smtClean="0">
                <a:ln>
                  <a:noFill/>
                </a:ln>
                <a:solidFill>
                  <a:schemeClr val="tx1"/>
                </a:solidFill>
                <a:effectLst/>
                <a:latin typeface="Calibri" pitchFamily="34" charset="0"/>
                <a:ea typeface="Calibri" pitchFamily="34" charset="0"/>
                <a:cs typeface="Calibri" pitchFamily="34" charset="0"/>
              </a:rPr>
              <a:t>Table I: Growth in Demand and Supply of Microfinance Services from 1997 to 2007</a:t>
            </a:r>
            <a:endParaRPr kumimoji="0" lang="en-TT" sz="1600" b="1" i="0" u="none" strike="noStrike" cap="none" normalizeH="0" baseline="0" dirty="0" smtClean="0">
              <a:ln>
                <a:noFill/>
              </a:ln>
              <a:solidFill>
                <a:schemeClr val="tx1"/>
              </a:solidFill>
              <a:effectLst/>
              <a:latin typeface="Arial" pitchFamily="34" charset="0"/>
              <a:cs typeface="Arial" pitchFamily="34" charset="0"/>
            </a:endParaRPr>
          </a:p>
        </p:txBody>
      </p:sp>
      <p:sp>
        <p:nvSpPr>
          <p:cNvPr id="6" name="TextBox 5"/>
          <p:cNvSpPr txBox="1"/>
          <p:nvPr/>
        </p:nvSpPr>
        <p:spPr>
          <a:xfrm>
            <a:off x="5643570" y="6519446"/>
            <a:ext cx="2534668" cy="338554"/>
          </a:xfrm>
          <a:prstGeom prst="rect">
            <a:avLst/>
          </a:prstGeom>
          <a:noFill/>
        </p:spPr>
        <p:txBody>
          <a:bodyPr wrap="none" rtlCol="0">
            <a:spAutoFit/>
          </a:bodyPr>
          <a:lstStyle/>
          <a:p>
            <a:r>
              <a:rPr lang="en-TT" sz="1600" b="1" dirty="0" smtClean="0"/>
              <a:t>Source: </a:t>
            </a:r>
            <a:r>
              <a:rPr lang="en-TT" sz="1600" b="1" dirty="0"/>
              <a:t>(Daley-Harris 2009</a:t>
            </a:r>
            <a:r>
              <a:rPr lang="en-TT" sz="1600" dirty="0"/>
              <a:t>)</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1135</TotalTime>
  <Words>2439</Words>
  <Application>Microsoft Office PowerPoint</Application>
  <PresentationFormat>On-screen Show (4:3)</PresentationFormat>
  <Paragraphs>228</Paragraphs>
  <Slides>20</Slides>
  <Notes>17</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Concourse</vt:lpstr>
      <vt:lpstr>MICROFINANCE REGULATION: IMPLICATIONS FOR THE CARIBBEAN</vt:lpstr>
      <vt:lpstr>OBJECTIVE</vt:lpstr>
      <vt:lpstr>What is microfinance</vt:lpstr>
      <vt:lpstr>What is microfinance regulation?</vt:lpstr>
      <vt:lpstr>Prudential vs. Non-prudential Regulation for the Caribbean</vt:lpstr>
      <vt:lpstr>Prudential vs. Non-prudential regulation for the Caribbean</vt:lpstr>
      <vt:lpstr>Approaches to Regulation</vt:lpstr>
      <vt:lpstr>Why Regulation?</vt:lpstr>
      <vt:lpstr>Slide 9</vt:lpstr>
      <vt:lpstr>MFIs by Institution Type</vt:lpstr>
      <vt:lpstr>Why Regulation?</vt:lpstr>
      <vt:lpstr>The State of Caribbean Microfinance</vt:lpstr>
      <vt:lpstr>The State of Caribbean Microfinance</vt:lpstr>
      <vt:lpstr>The State of Caribbean Microfinance</vt:lpstr>
      <vt:lpstr>The State of Caribbean Microfinance</vt:lpstr>
      <vt:lpstr>The State of Caribbean Microfinance</vt:lpstr>
      <vt:lpstr>The Way forward for Regulating Caribbean Microfinance</vt:lpstr>
      <vt:lpstr>The Way forward for Regulating Caribbean Microfinance</vt:lpstr>
      <vt:lpstr>The Way forward for Regulating Caribbean Microfinance</vt:lpstr>
      <vt:lpstr>Conclusion</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MICROFINANCE REGULATION: IMPLICATIONS FOR THE CARIBBEAN</dc:title>
  <dc:creator>Sherry</dc:creator>
  <cp:lastModifiedBy>bbf4</cp:lastModifiedBy>
  <cp:revision>19</cp:revision>
  <dcterms:created xsi:type="dcterms:W3CDTF">2011-03-24T04:54:33Z</dcterms:created>
  <dcterms:modified xsi:type="dcterms:W3CDTF">2011-06-30T18:44:32Z</dcterms:modified>
</cp:coreProperties>
</file>